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drawings/drawing1.xml" ContentType="application/vnd.openxmlformats-officedocument.drawingml.chartshapes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emf" ContentType="image/x-emf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xls" ContentType="application/vnd.ms-excel"/>
  <Default Extension="wmf" ContentType="image/x-wmf"/>
  <Override PartName="/ppt/tags/tag2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8" r:id="rId1"/>
    <p:sldMasterId id="2147483766" r:id="rId2"/>
  </p:sldMasterIdLst>
  <p:notesMasterIdLst>
    <p:notesMasterId r:id="rId40"/>
  </p:notesMasterIdLst>
  <p:handoutMasterIdLst>
    <p:handoutMasterId r:id="rId41"/>
  </p:handoutMasterIdLst>
  <p:sldIdLst>
    <p:sldId id="294" r:id="rId3"/>
    <p:sldId id="352" r:id="rId4"/>
    <p:sldId id="394" r:id="rId5"/>
    <p:sldId id="355" r:id="rId6"/>
    <p:sldId id="357" r:id="rId7"/>
    <p:sldId id="302" r:id="rId8"/>
    <p:sldId id="276" r:id="rId9"/>
    <p:sldId id="380" r:id="rId10"/>
    <p:sldId id="395" r:id="rId11"/>
    <p:sldId id="381" r:id="rId12"/>
    <p:sldId id="382" r:id="rId13"/>
    <p:sldId id="383" r:id="rId14"/>
    <p:sldId id="373" r:id="rId15"/>
    <p:sldId id="397" r:id="rId16"/>
    <p:sldId id="398" r:id="rId17"/>
    <p:sldId id="396" r:id="rId18"/>
    <p:sldId id="387" r:id="rId19"/>
    <p:sldId id="391" r:id="rId20"/>
    <p:sldId id="393" r:id="rId21"/>
    <p:sldId id="363" r:id="rId22"/>
    <p:sldId id="364" r:id="rId23"/>
    <p:sldId id="299" r:id="rId24"/>
    <p:sldId id="365" r:id="rId25"/>
    <p:sldId id="388" r:id="rId26"/>
    <p:sldId id="389" r:id="rId27"/>
    <p:sldId id="390" r:id="rId28"/>
    <p:sldId id="304" r:id="rId29"/>
    <p:sldId id="305" r:id="rId30"/>
    <p:sldId id="318" r:id="rId31"/>
    <p:sldId id="301" r:id="rId32"/>
    <p:sldId id="338" r:id="rId33"/>
    <p:sldId id="292" r:id="rId34"/>
    <p:sldId id="310" r:id="rId35"/>
    <p:sldId id="311" r:id="rId36"/>
    <p:sldId id="281" r:id="rId37"/>
    <p:sldId id="312" r:id="rId38"/>
    <p:sldId id="315" r:id="rId39"/>
  </p:sldIdLst>
  <p:sldSz cx="9144000" cy="6858000" type="screen4x3"/>
  <p:notesSz cx="6797675" cy="9856788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000000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F245F"/>
    <a:srgbClr val="003399"/>
    <a:srgbClr val="FF9900"/>
    <a:srgbClr val="E09E32"/>
    <a:srgbClr val="6699FF"/>
    <a:srgbClr val="080808"/>
    <a:srgbClr val="660066"/>
    <a:srgbClr val="0099CC"/>
    <a:srgbClr val="99003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26" autoAdjust="0"/>
    <p:restoredTop sz="93862" autoAdjust="0"/>
  </p:normalViewPr>
  <p:slideViewPr>
    <p:cSldViewPr snapToGrid="0" showGuides="1">
      <p:cViewPr>
        <p:scale>
          <a:sx n="100" d="100"/>
          <a:sy n="100" d="100"/>
        </p:scale>
        <p:origin x="-402" y="-72"/>
      </p:cViewPr>
      <p:guideLst>
        <p:guide orient="horz" pos="1372"/>
        <p:guide pos="34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04"/>
    </p:cViewPr>
  </p:sorterViewPr>
  <p:notesViewPr>
    <p:cSldViewPr snapToGrid="0" showGuides="1">
      <p:cViewPr varScale="1">
        <p:scale>
          <a:sx n="40" d="100"/>
          <a:sy n="40" d="100"/>
        </p:scale>
        <p:origin x="-1488" y="-96"/>
      </p:cViewPr>
      <p:guideLst>
        <p:guide orient="horz" pos="3105"/>
        <p:guide pos="2143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Documents%20and%20Settings\csvensson\Local%20Settings\Temporary%20Internet%20Files\Content.Outlook\QTFRNY7Y\Continious%20Growth%202010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sv-SE"/>
  <c:chart>
    <c:title>
      <c:tx>
        <c:rich>
          <a:bodyPr/>
          <a:lstStyle/>
          <a:p>
            <a:pPr>
              <a:defRPr/>
            </a:pPr>
            <a:r>
              <a:rPr lang="sv-SE"/>
              <a:t>SALES</a:t>
            </a:r>
          </a:p>
        </c:rich>
      </c:tx>
      <c:layout/>
    </c:title>
    <c:view3D>
      <c:rotX val="0"/>
      <c:rotY val="0"/>
      <c:depthPercent val="100"/>
      <c:rAngAx val="1"/>
    </c:view3D>
    <c:plotArea>
      <c:layout/>
      <c:bar3DChart>
        <c:barDir val="col"/>
        <c:grouping val="stacked"/>
        <c:ser>
          <c:idx val="0"/>
          <c:order val="0"/>
          <c:tx>
            <c:strRef>
              <c:f>Sheet1!$B$1</c:f>
              <c:strCache>
                <c:ptCount val="1"/>
                <c:pt idx="0">
                  <c:v>Marine</c:v>
                </c:pt>
              </c:strCache>
            </c:strRef>
          </c:tx>
          <c:spPr>
            <a:solidFill>
              <a:srgbClr val="2200EE"/>
            </a:solidFill>
            <a:scene3d>
              <a:camera prst="orthographicFront"/>
              <a:lightRig rig="threePt" dir="t"/>
            </a:scene3d>
            <a:sp3d>
              <a:bevelT w="0"/>
              <a:bevelB w="0"/>
            </a:sp3d>
          </c:spPr>
          <c:cat>
            <c:numRef>
              <c:f>Sheet1!$A$2:$A$29</c:f>
              <c:numCache>
                <c:formatCode>General</c:formatCode>
                <c:ptCount val="28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</c:numCache>
            </c:numRef>
          </c:cat>
          <c:val>
            <c:numRef>
              <c:f>Sheet1!$B$2:$B$29</c:f>
              <c:numCache>
                <c:formatCode>General</c:formatCode>
                <c:ptCount val="28"/>
                <c:pt idx="0">
                  <c:v>54</c:v>
                </c:pt>
                <c:pt idx="1">
                  <c:v>69</c:v>
                </c:pt>
                <c:pt idx="2">
                  <c:v>78</c:v>
                </c:pt>
                <c:pt idx="3">
                  <c:v>69</c:v>
                </c:pt>
                <c:pt idx="4">
                  <c:v>79</c:v>
                </c:pt>
                <c:pt idx="5">
                  <c:v>68</c:v>
                </c:pt>
                <c:pt idx="6">
                  <c:v>90</c:v>
                </c:pt>
                <c:pt idx="7">
                  <c:v>103</c:v>
                </c:pt>
                <c:pt idx="8">
                  <c:v>123</c:v>
                </c:pt>
                <c:pt idx="9">
                  <c:v>152</c:v>
                </c:pt>
                <c:pt idx="10">
                  <c:v>137</c:v>
                </c:pt>
                <c:pt idx="11">
                  <c:v>105</c:v>
                </c:pt>
                <c:pt idx="12">
                  <c:v>124</c:v>
                </c:pt>
                <c:pt idx="13">
                  <c:v>153</c:v>
                </c:pt>
                <c:pt idx="14">
                  <c:v>191</c:v>
                </c:pt>
                <c:pt idx="15">
                  <c:v>234</c:v>
                </c:pt>
                <c:pt idx="16">
                  <c:v>262</c:v>
                </c:pt>
                <c:pt idx="17">
                  <c:v>243</c:v>
                </c:pt>
                <c:pt idx="18">
                  <c:v>353</c:v>
                </c:pt>
                <c:pt idx="19">
                  <c:v>500</c:v>
                </c:pt>
                <c:pt idx="20">
                  <c:v>558</c:v>
                </c:pt>
                <c:pt idx="21">
                  <c:v>569</c:v>
                </c:pt>
                <c:pt idx="22">
                  <c:v>632</c:v>
                </c:pt>
                <c:pt idx="23">
                  <c:v>680</c:v>
                </c:pt>
                <c:pt idx="24">
                  <c:v>700</c:v>
                </c:pt>
                <c:pt idx="25">
                  <c:v>787</c:v>
                </c:pt>
                <c:pt idx="26">
                  <c:v>621</c:v>
                </c:pt>
                <c:pt idx="27">
                  <c:v>381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Tank Gauging</c:v>
                </c:pt>
              </c:strCache>
            </c:strRef>
          </c:tx>
          <c:spPr>
            <a:solidFill>
              <a:srgbClr val="F4FE72"/>
            </a:solidFill>
            <a:scene3d>
              <a:camera prst="orthographicFront"/>
              <a:lightRig rig="threePt" dir="t"/>
            </a:scene3d>
            <a:sp3d prstMaterial="matte">
              <a:bevelT w="0" prst="angle"/>
              <a:bevelB w="0" prst="angle"/>
            </a:sp3d>
          </c:spPr>
          <c:cat>
            <c:numRef>
              <c:f>Sheet1!$A$2:$A$29</c:f>
              <c:numCache>
                <c:formatCode>General</c:formatCode>
                <c:ptCount val="28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</c:numCache>
            </c:numRef>
          </c:cat>
          <c:val>
            <c:numRef>
              <c:f>Sheet1!$C$2:$C$29</c:f>
              <c:numCache>
                <c:formatCode>General</c:formatCode>
                <c:ptCount val="28"/>
                <c:pt idx="2">
                  <c:v>18</c:v>
                </c:pt>
                <c:pt idx="3">
                  <c:v>19</c:v>
                </c:pt>
                <c:pt idx="4">
                  <c:v>24</c:v>
                </c:pt>
                <c:pt idx="5">
                  <c:v>36</c:v>
                </c:pt>
                <c:pt idx="6">
                  <c:v>50</c:v>
                </c:pt>
                <c:pt idx="7">
                  <c:v>61</c:v>
                </c:pt>
                <c:pt idx="8">
                  <c:v>78</c:v>
                </c:pt>
                <c:pt idx="9">
                  <c:v>64</c:v>
                </c:pt>
                <c:pt idx="10">
                  <c:v>113</c:v>
                </c:pt>
                <c:pt idx="11">
                  <c:v>131</c:v>
                </c:pt>
                <c:pt idx="12">
                  <c:v>157</c:v>
                </c:pt>
                <c:pt idx="13">
                  <c:v>189</c:v>
                </c:pt>
                <c:pt idx="14">
                  <c:v>180</c:v>
                </c:pt>
                <c:pt idx="15">
                  <c:v>210</c:v>
                </c:pt>
                <c:pt idx="16">
                  <c:v>227</c:v>
                </c:pt>
                <c:pt idx="17">
                  <c:v>298</c:v>
                </c:pt>
                <c:pt idx="18">
                  <c:v>329</c:v>
                </c:pt>
                <c:pt idx="19">
                  <c:v>354</c:v>
                </c:pt>
                <c:pt idx="20">
                  <c:v>292</c:v>
                </c:pt>
                <c:pt idx="21">
                  <c:v>331</c:v>
                </c:pt>
                <c:pt idx="22">
                  <c:v>304</c:v>
                </c:pt>
                <c:pt idx="23">
                  <c:v>342</c:v>
                </c:pt>
                <c:pt idx="24">
                  <c:v>406</c:v>
                </c:pt>
                <c:pt idx="25">
                  <c:v>478</c:v>
                </c:pt>
                <c:pt idx="26">
                  <c:v>410</c:v>
                </c:pt>
                <c:pt idx="27">
                  <c:v>439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Process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 w="0"/>
              <a:bevelB w="0"/>
            </a:sp3d>
          </c:spPr>
          <c:cat>
            <c:numRef>
              <c:f>Sheet1!$A$2:$A$29</c:f>
              <c:numCache>
                <c:formatCode>General</c:formatCode>
                <c:ptCount val="28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</c:numCache>
            </c:numRef>
          </c:cat>
          <c:val>
            <c:numRef>
              <c:f>Sheet1!$D$2:$D$29</c:f>
              <c:numCache>
                <c:formatCode>General</c:formatCode>
                <c:ptCount val="28"/>
                <c:pt idx="20">
                  <c:v>25</c:v>
                </c:pt>
                <c:pt idx="21">
                  <c:v>54</c:v>
                </c:pt>
                <c:pt idx="22">
                  <c:v>80</c:v>
                </c:pt>
                <c:pt idx="23">
                  <c:v>118</c:v>
                </c:pt>
                <c:pt idx="24">
                  <c:v>162</c:v>
                </c:pt>
                <c:pt idx="25">
                  <c:v>207</c:v>
                </c:pt>
                <c:pt idx="26">
                  <c:v>201</c:v>
                </c:pt>
                <c:pt idx="27">
                  <c:v>252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WW Level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0"/>
              <a:bevelB w="0"/>
            </a:sp3d>
          </c:spPr>
          <c:cat>
            <c:numRef>
              <c:f>Sheet1!$A$2:$A$29</c:f>
              <c:numCache>
                <c:formatCode>General</c:formatCode>
                <c:ptCount val="28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</c:numCache>
            </c:numRef>
          </c:cat>
          <c:val>
            <c:numRef>
              <c:f>Sheet1!$E$2:$E$29</c:f>
              <c:numCache>
                <c:formatCode>General</c:formatCode>
                <c:ptCount val="28"/>
                <c:pt idx="20">
                  <c:v>41</c:v>
                </c:pt>
                <c:pt idx="21">
                  <c:v>38</c:v>
                </c:pt>
                <c:pt idx="22">
                  <c:v>64</c:v>
                </c:pt>
                <c:pt idx="23">
                  <c:v>106</c:v>
                </c:pt>
                <c:pt idx="24">
                  <c:v>200</c:v>
                </c:pt>
                <c:pt idx="25">
                  <c:v>205</c:v>
                </c:pt>
                <c:pt idx="26">
                  <c:v>225</c:v>
                </c:pt>
                <c:pt idx="27">
                  <c:v>222</c:v>
                </c:pt>
              </c:numCache>
            </c:numRef>
          </c:val>
        </c:ser>
        <c:gapWidth val="55"/>
        <c:gapDepth val="55"/>
        <c:shape val="box"/>
        <c:axId val="103899136"/>
        <c:axId val="103901056"/>
        <c:axId val="0"/>
      </c:bar3DChart>
      <c:catAx>
        <c:axId val="103899136"/>
        <c:scaling>
          <c:orientation val="minMax"/>
        </c:scaling>
        <c:axPos val="b"/>
        <c:title>
          <c:layout/>
        </c:title>
        <c:numFmt formatCode="General" sourceLinked="1"/>
        <c:majorTickMark val="none"/>
        <c:tickLblPos val="nextTo"/>
        <c:txPr>
          <a:bodyPr rot="-2700000"/>
          <a:lstStyle/>
          <a:p>
            <a:pPr>
              <a:defRPr b="1" i="0" baseline="0"/>
            </a:pPr>
            <a:endParaRPr lang="sv-SE"/>
          </a:p>
        </c:txPr>
        <c:crossAx val="103901056"/>
        <c:crosses val="autoZero"/>
        <c:auto val="1"/>
        <c:lblAlgn val="ctr"/>
        <c:lblOffset val="100"/>
      </c:catAx>
      <c:valAx>
        <c:axId val="103901056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sv-SE"/>
                  <a:t>MSEK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/>
          <a:lstStyle/>
          <a:p>
            <a:pPr>
              <a:defRPr b="1" i="0" baseline="0"/>
            </a:pPr>
            <a:endParaRPr lang="sv-SE"/>
          </a:p>
        </c:txPr>
        <c:crossAx val="103899136"/>
        <c:crosses val="autoZero"/>
        <c:crossBetween val="between"/>
      </c:valAx>
    </c:plotArea>
    <c:plotVisOnly val="1"/>
  </c:chart>
  <c:spPr>
    <a:scene3d>
      <a:camera prst="orthographicFront"/>
      <a:lightRig rig="threePt" dir="t"/>
    </a:scene3d>
    <a:sp3d>
      <a:bevelT w="0"/>
      <a:bevelB w="0"/>
    </a:sp3d>
  </c:spPr>
  <c:externalData r:id="rId1"/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sv-SE"/>
  <c:chart>
    <c:autoTitleDeleted val="1"/>
    <c:view3D>
      <c:rotX val="30"/>
      <c:perspective val="0"/>
    </c:view3D>
    <c:plotArea>
      <c:layout>
        <c:manualLayout>
          <c:layoutTarget val="inner"/>
          <c:xMode val="edge"/>
          <c:yMode val="edge"/>
          <c:x val="0.18808411214953291"/>
          <c:y val="0.17260787992495266"/>
          <c:w val="0.63785046728972183"/>
          <c:h val="0.63977485928705613"/>
        </c:manualLayout>
      </c:layout>
      <c:pie3DChart>
        <c:varyColors val="1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solidFill>
              <a:srgbClr val="009900"/>
            </a:solidFill>
            <a:ln w="8489">
              <a:solidFill>
                <a:srgbClr val="000000"/>
              </a:solidFill>
              <a:prstDash val="solid"/>
            </a:ln>
          </c:spPr>
          <c:dPt>
            <c:idx val="0"/>
            <c:spPr>
              <a:solidFill>
                <a:srgbClr val="3366FF"/>
              </a:solidFill>
              <a:ln w="8489">
                <a:solidFill>
                  <a:srgbClr val="000000"/>
                </a:solidFill>
                <a:prstDash val="solid"/>
              </a:ln>
            </c:spPr>
          </c:dPt>
          <c:dPt>
            <c:idx val="1"/>
            <c:spPr>
              <a:solidFill>
                <a:srgbClr val="800080"/>
              </a:solidFill>
              <a:ln w="8489">
                <a:solidFill>
                  <a:srgbClr val="000000"/>
                </a:solidFill>
                <a:prstDash val="solid"/>
              </a:ln>
            </c:spPr>
          </c:dPt>
          <c:dPt>
            <c:idx val="2"/>
            <c:spPr>
              <a:solidFill>
                <a:srgbClr val="FF0000"/>
              </a:solidFill>
              <a:ln w="8489">
                <a:solidFill>
                  <a:srgbClr val="000000"/>
                </a:solidFill>
                <a:prstDash val="solid"/>
              </a:ln>
            </c:spPr>
          </c:dPt>
          <c:dPt>
            <c:idx val="3"/>
            <c:spPr>
              <a:solidFill>
                <a:srgbClr val="FFFF00"/>
              </a:solidFill>
              <a:ln w="8489">
                <a:solidFill>
                  <a:srgbClr val="000000"/>
                </a:solidFill>
                <a:prstDash val="solid"/>
              </a:ln>
            </c:spPr>
          </c:dPt>
          <c:dPt>
            <c:idx val="4"/>
            <c:spPr>
              <a:solidFill>
                <a:srgbClr val="008000"/>
              </a:solidFill>
              <a:ln w="8489">
                <a:solidFill>
                  <a:srgbClr val="000000"/>
                </a:solidFill>
                <a:prstDash val="solid"/>
              </a:ln>
            </c:spPr>
          </c:dPt>
          <c:dPt>
            <c:idx val="5"/>
            <c:spPr>
              <a:solidFill>
                <a:srgbClr val="C0C0C0"/>
              </a:solidFill>
              <a:ln w="8489">
                <a:solidFill>
                  <a:srgbClr val="000000"/>
                </a:solidFill>
                <a:prstDash val="solid"/>
              </a:ln>
            </c:spPr>
          </c:dPt>
          <c:dPt>
            <c:idx val="6"/>
            <c:spPr>
              <a:solidFill>
                <a:srgbClr val="0066CC"/>
              </a:solidFill>
              <a:ln w="8489">
                <a:solidFill>
                  <a:srgbClr val="000000"/>
                </a:solidFill>
                <a:prstDash val="solid"/>
              </a:ln>
            </c:spPr>
          </c:dPt>
          <c:dLbls>
            <c:dLbl>
              <c:idx val="0"/>
              <c:layout>
                <c:manualLayout>
                  <c:x val="-2.8282205478352022E-2"/>
                  <c:y val="-9.7718410891306992E-2"/>
                </c:manualLayout>
              </c:layout>
              <c:showCatName val="1"/>
              <c:showPercent val="1"/>
            </c:dLbl>
            <c:dLbl>
              <c:idx val="1"/>
              <c:layout>
                <c:manualLayout>
                  <c:x val="2.3483938109937891E-2"/>
                  <c:y val="3.9326512659669174E-2"/>
                </c:manualLayout>
              </c:layout>
              <c:dLblPos val="bestFit"/>
              <c:showCatName val="1"/>
              <c:showPercent val="1"/>
            </c:dLbl>
            <c:dLbl>
              <c:idx val="2"/>
              <c:layout>
                <c:manualLayout>
                  <c:x val="3.0177641369391842E-2"/>
                  <c:y val="3.9662696509373693E-2"/>
                </c:manualLayout>
              </c:layout>
              <c:dLblPos val="bestFit"/>
              <c:showCatName val="1"/>
              <c:showPercent val="1"/>
            </c:dLbl>
            <c:dLbl>
              <c:idx val="3"/>
              <c:layout>
                <c:manualLayout>
                  <c:x val="1.0004748304692383E-2"/>
                  <c:y val="6.4627190188213512E-3"/>
                </c:manualLayout>
              </c:layout>
              <c:dLblPos val="bestFit"/>
              <c:showCatName val="1"/>
              <c:showPercent val="1"/>
            </c:dLbl>
            <c:dLbl>
              <c:idx val="4"/>
              <c:layout/>
              <c:dLblPos val="bestFit"/>
              <c:showCatName val="1"/>
              <c:showPercent val="1"/>
            </c:dLbl>
            <c:dLbl>
              <c:idx val="5"/>
              <c:layout>
                <c:manualLayout>
                  <c:x val="9.4704745297939444E-3"/>
                  <c:y val="-6.0861970349107515E-2"/>
                </c:manualLayout>
              </c:layout>
              <c:dLblPos val="bestFit"/>
              <c:showCatName val="1"/>
              <c:showPercent val="1"/>
            </c:dLbl>
            <c:dLbl>
              <c:idx val="6"/>
              <c:layout/>
              <c:tx>
                <c:rich>
                  <a:bodyPr/>
                  <a:lstStyle/>
                  <a:p>
                    <a:r>
                      <a:rPr lang="en-US"/>
                      <a:t>
</a:t>
                    </a:r>
                    <a:endParaRPr lang="en-US" dirty="0"/>
                  </a:p>
                </c:rich>
              </c:tx>
              <c:showCatName val="1"/>
              <c:showPercent val="1"/>
            </c:dLbl>
            <c:numFmt formatCode="0%" sourceLinked="0"/>
            <c:spPr>
              <a:noFill/>
              <a:ln w="16977">
                <a:noFill/>
              </a:ln>
            </c:spPr>
            <c:txPr>
              <a:bodyPr/>
              <a:lstStyle/>
              <a:p>
                <a:pPr>
                  <a:defRPr sz="1203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endParaRPr lang="sv-SE"/>
              </a:p>
            </c:txPr>
            <c:showCatName val="1"/>
            <c:showPercent val="1"/>
          </c:dLbls>
          <c:cat>
            <c:strRef>
              <c:f>Sheet1!$B$1:$H$1</c:f>
              <c:strCache>
                <c:ptCount val="6"/>
                <c:pt idx="0">
                  <c:v>Emerson</c:v>
                </c:pt>
                <c:pt idx="1">
                  <c:v>Kongsberg</c:v>
                </c:pt>
                <c:pt idx="2">
                  <c:v>Musasino</c:v>
                </c:pt>
                <c:pt idx="3">
                  <c:v>Hania (Enraf)</c:v>
                </c:pt>
                <c:pt idx="4">
                  <c:v>HON Enraf</c:v>
                </c:pt>
                <c:pt idx="5">
                  <c:v>Others</c:v>
                </c:pt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44</c:v>
                </c:pt>
                <c:pt idx="1">
                  <c:v>12</c:v>
                </c:pt>
                <c:pt idx="2">
                  <c:v>9</c:v>
                </c:pt>
                <c:pt idx="3">
                  <c:v>7</c:v>
                </c:pt>
                <c:pt idx="4">
                  <c:v>3</c:v>
                </c:pt>
                <c:pt idx="5">
                  <c:v>25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</c:strCache>
            </c:strRef>
          </c:tx>
          <c:spPr>
            <a:solidFill>
              <a:srgbClr val="FF0000"/>
            </a:solidFill>
            <a:ln w="8489">
              <a:solidFill>
                <a:srgbClr val="000000"/>
              </a:solidFill>
              <a:prstDash val="solid"/>
            </a:ln>
          </c:spPr>
          <c:dPt>
            <c:idx val="0"/>
            <c:spPr>
              <a:solidFill>
                <a:srgbClr val="009900"/>
              </a:solidFill>
              <a:ln w="8489">
                <a:solidFill>
                  <a:srgbClr val="000000"/>
                </a:solidFill>
                <a:prstDash val="solid"/>
              </a:ln>
            </c:spPr>
          </c:dPt>
          <c:dPt>
            <c:idx val="2"/>
            <c:spPr>
              <a:solidFill>
                <a:srgbClr val="0099CC"/>
              </a:solidFill>
              <a:ln w="8489">
                <a:solidFill>
                  <a:srgbClr val="000000"/>
                </a:solidFill>
                <a:prstDash val="solid"/>
              </a:ln>
            </c:spPr>
          </c:dPt>
          <c:dPt>
            <c:idx val="3"/>
            <c:spPr>
              <a:solidFill>
                <a:srgbClr val="CC0066"/>
              </a:solidFill>
              <a:ln w="8489">
                <a:solidFill>
                  <a:srgbClr val="000000"/>
                </a:solidFill>
                <a:prstDash val="solid"/>
              </a:ln>
            </c:spPr>
          </c:dPt>
          <c:dPt>
            <c:idx val="4"/>
            <c:spPr>
              <a:solidFill>
                <a:srgbClr val="969696"/>
              </a:solidFill>
              <a:ln w="8489">
                <a:solidFill>
                  <a:srgbClr val="000000"/>
                </a:solidFill>
                <a:prstDash val="solid"/>
              </a:ln>
            </c:spPr>
          </c:dPt>
          <c:dPt>
            <c:idx val="5"/>
            <c:spPr>
              <a:solidFill>
                <a:srgbClr val="0F245F"/>
              </a:solidFill>
              <a:ln w="8489">
                <a:solidFill>
                  <a:srgbClr val="000000"/>
                </a:solidFill>
                <a:prstDash val="solid"/>
              </a:ln>
            </c:spPr>
          </c:dPt>
          <c:dPt>
            <c:idx val="6"/>
            <c:spPr>
              <a:solidFill>
                <a:srgbClr val="0066CC"/>
              </a:solidFill>
              <a:ln w="8489">
                <a:solidFill>
                  <a:srgbClr val="000000"/>
                </a:solidFill>
                <a:prstDash val="solid"/>
              </a:ln>
            </c:spPr>
          </c:dPt>
          <c:cat>
            <c:strRef>
              <c:f>Sheet1!$B$1:$H$1</c:f>
              <c:strCache>
                <c:ptCount val="6"/>
                <c:pt idx="0">
                  <c:v>Emerson</c:v>
                </c:pt>
                <c:pt idx="1">
                  <c:v>Kongsberg</c:v>
                </c:pt>
                <c:pt idx="2">
                  <c:v>Musasino</c:v>
                </c:pt>
                <c:pt idx="3">
                  <c:v>Hania (Enraf)</c:v>
                </c:pt>
                <c:pt idx="4">
                  <c:v>HON Enraf</c:v>
                </c:pt>
                <c:pt idx="5">
                  <c:v>Others</c:v>
                </c:pt>
              </c:strCache>
            </c:strRef>
          </c:cat>
          <c:val>
            <c:numRef>
              <c:f>Sheet1!$B$3:$H$3</c:f>
              <c:numCache>
                <c:formatCode>General</c:formatCode>
                <c:ptCount val="7"/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</c:strCache>
            </c:strRef>
          </c:tx>
          <c:spPr>
            <a:solidFill>
              <a:srgbClr val="0099CC"/>
            </a:solidFill>
            <a:ln w="8489">
              <a:solidFill>
                <a:srgbClr val="000000"/>
              </a:solidFill>
              <a:prstDash val="solid"/>
            </a:ln>
          </c:spPr>
          <c:dPt>
            <c:idx val="0"/>
            <c:spPr>
              <a:solidFill>
                <a:srgbClr val="009900"/>
              </a:solidFill>
              <a:ln w="8489">
                <a:solidFill>
                  <a:srgbClr val="000000"/>
                </a:solidFill>
                <a:prstDash val="solid"/>
              </a:ln>
            </c:spPr>
          </c:dPt>
          <c:dPt>
            <c:idx val="1"/>
            <c:spPr>
              <a:solidFill>
                <a:srgbClr val="FF0000"/>
              </a:solidFill>
              <a:ln w="8489">
                <a:solidFill>
                  <a:srgbClr val="000000"/>
                </a:solidFill>
                <a:prstDash val="solid"/>
              </a:ln>
            </c:spPr>
          </c:dPt>
          <c:dPt>
            <c:idx val="3"/>
            <c:spPr>
              <a:solidFill>
                <a:srgbClr val="CC0066"/>
              </a:solidFill>
              <a:ln w="8489">
                <a:solidFill>
                  <a:srgbClr val="000000"/>
                </a:solidFill>
                <a:prstDash val="solid"/>
              </a:ln>
            </c:spPr>
          </c:dPt>
          <c:dPt>
            <c:idx val="4"/>
            <c:spPr>
              <a:solidFill>
                <a:srgbClr val="969696"/>
              </a:solidFill>
              <a:ln w="8489">
                <a:solidFill>
                  <a:srgbClr val="000000"/>
                </a:solidFill>
                <a:prstDash val="solid"/>
              </a:ln>
            </c:spPr>
          </c:dPt>
          <c:dPt>
            <c:idx val="5"/>
            <c:spPr>
              <a:solidFill>
                <a:srgbClr val="0F245F"/>
              </a:solidFill>
              <a:ln w="8489">
                <a:solidFill>
                  <a:srgbClr val="000000"/>
                </a:solidFill>
                <a:prstDash val="solid"/>
              </a:ln>
            </c:spPr>
          </c:dPt>
          <c:dPt>
            <c:idx val="6"/>
            <c:spPr>
              <a:solidFill>
                <a:srgbClr val="0066CC"/>
              </a:solidFill>
              <a:ln w="8489">
                <a:solidFill>
                  <a:srgbClr val="000000"/>
                </a:solidFill>
                <a:prstDash val="solid"/>
              </a:ln>
            </c:spPr>
          </c:dPt>
          <c:cat>
            <c:strRef>
              <c:f>Sheet1!$B$1:$H$1</c:f>
              <c:strCache>
                <c:ptCount val="6"/>
                <c:pt idx="0">
                  <c:v>Emerson</c:v>
                </c:pt>
                <c:pt idx="1">
                  <c:v>Kongsberg</c:v>
                </c:pt>
                <c:pt idx="2">
                  <c:v>Musasino</c:v>
                </c:pt>
                <c:pt idx="3">
                  <c:v>Hania (Enraf)</c:v>
                </c:pt>
                <c:pt idx="4">
                  <c:v>HON Enraf</c:v>
                </c:pt>
                <c:pt idx="5">
                  <c:v>Others</c:v>
                </c:pt>
              </c:strCache>
            </c:strRef>
          </c:cat>
          <c:val>
            <c:numRef>
              <c:f>Sheet1!$B$4:$H$4</c:f>
              <c:numCache>
                <c:formatCode>General</c:formatCode>
                <c:ptCount val="7"/>
              </c:numCache>
            </c:numRef>
          </c:val>
        </c:ser>
      </c:pie3DChart>
      <c:spPr>
        <a:noFill/>
        <a:ln w="8489">
          <a:solidFill>
            <a:srgbClr val="FFFFFF"/>
          </a:solidFill>
          <a:prstDash val="solid"/>
        </a:ln>
      </c:spPr>
    </c:plotArea>
    <c:plotVisOnly val="1"/>
    <c:dispBlanksAs val="zero"/>
  </c:chart>
  <c:spPr>
    <a:noFill/>
    <a:ln>
      <a:noFill/>
    </a:ln>
  </c:spPr>
  <c:txPr>
    <a:bodyPr/>
    <a:lstStyle/>
    <a:p>
      <a:pPr>
        <a:defRPr sz="2440" b="1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sv-SE"/>
    </a:p>
  </c:txPr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image" Target="../media/image171.emf"/><Relationship Id="rId1" Type="http://schemas.openxmlformats.org/officeDocument/2006/relationships/image" Target="../media/image17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8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0.27205</cdr:x>
      <cdr:y>0.92663</cdr:y>
    </cdr:from>
    <cdr:to>
      <cdr:x>0.75238</cdr:x>
      <cdr:y>0.98725</cdr:y>
    </cdr:to>
    <cdr:sp macro="" textlink="">
      <cdr:nvSpPr>
        <cdr:cNvPr id="2" name="Text Box 7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2344115" y="4704080"/>
          <a:ext cx="4138770" cy="307777"/>
        </a:xfrm>
        <a:prstGeom xmlns:a="http://schemas.openxmlformats.org/drawingml/2006/main" prst="rect">
          <a:avLst/>
        </a:prstGeom>
        <a:solidFill xmlns:a="http://schemas.openxmlformats.org/drawingml/2006/main">
          <a:srgbClr val="CFCFCF"/>
        </a:solidFill>
        <a:ln xmlns:a="http://schemas.openxmlformats.org/drawingml/2006/main" w="9525">
          <a:noFill/>
          <a:miter lim="800000"/>
          <a:headEnd/>
          <a:tailEnd/>
        </a:ln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en-US"/>
          </a:defPPr>
          <a:lvl1pPr algn="ctr" rtl="0" eaLnBrk="0" fontAlgn="base" hangingPunct="0">
            <a:spcBef>
              <a:spcPct val="0"/>
            </a:spcBef>
            <a:spcAft>
              <a:spcPct val="0"/>
            </a:spcAft>
            <a:defRPr sz="2400" kern="1200">
              <a:solidFill>
                <a:srgbClr val="000000"/>
              </a:solidFill>
              <a:latin typeface="Arial" pitchFamily="34" charset="0"/>
            </a:defRPr>
          </a:lvl1pPr>
          <a:lvl2pPr marL="457200" algn="ctr" rtl="0" eaLnBrk="0" fontAlgn="base" hangingPunct="0">
            <a:spcBef>
              <a:spcPct val="0"/>
            </a:spcBef>
            <a:spcAft>
              <a:spcPct val="0"/>
            </a:spcAft>
            <a:defRPr sz="2400" kern="1200">
              <a:solidFill>
                <a:srgbClr val="000000"/>
              </a:solidFill>
              <a:latin typeface="Arial" pitchFamily="34" charset="0"/>
            </a:defRPr>
          </a:lvl2pPr>
          <a:lvl3pPr marL="914400" algn="ctr" rtl="0" eaLnBrk="0" fontAlgn="base" hangingPunct="0">
            <a:spcBef>
              <a:spcPct val="0"/>
            </a:spcBef>
            <a:spcAft>
              <a:spcPct val="0"/>
            </a:spcAft>
            <a:defRPr sz="2400" kern="1200">
              <a:solidFill>
                <a:srgbClr val="000000"/>
              </a:solidFill>
              <a:latin typeface="Arial" pitchFamily="34" charset="0"/>
            </a:defRPr>
          </a:lvl3pPr>
          <a:lvl4pPr marL="1371600" algn="ctr" rtl="0" eaLnBrk="0" fontAlgn="base" hangingPunct="0">
            <a:spcBef>
              <a:spcPct val="0"/>
            </a:spcBef>
            <a:spcAft>
              <a:spcPct val="0"/>
            </a:spcAft>
            <a:defRPr sz="2400" kern="1200">
              <a:solidFill>
                <a:srgbClr val="000000"/>
              </a:solidFill>
              <a:latin typeface="Arial" pitchFamily="34" charset="0"/>
            </a:defRPr>
          </a:lvl4pPr>
          <a:lvl5pPr marL="1828800" algn="ctr" rtl="0" eaLnBrk="0" fontAlgn="base" hangingPunct="0">
            <a:spcBef>
              <a:spcPct val="0"/>
            </a:spcBef>
            <a:spcAft>
              <a:spcPct val="0"/>
            </a:spcAft>
            <a:defRPr sz="2400" kern="1200">
              <a:solidFill>
                <a:srgbClr val="000000"/>
              </a:solidFill>
              <a:latin typeface="Arial" pitchFamily="34" charset="0"/>
            </a:defRPr>
          </a:lvl5pPr>
          <a:lvl6pPr marL="2286000" algn="l" defTabSz="914400" rtl="0" eaLnBrk="1" latinLnBrk="0" hangingPunct="1">
            <a:defRPr sz="2400" kern="1200">
              <a:solidFill>
                <a:srgbClr val="000000"/>
              </a:solidFill>
              <a:latin typeface="Arial" pitchFamily="34" charset="0"/>
            </a:defRPr>
          </a:lvl6pPr>
          <a:lvl7pPr marL="2743200" algn="l" defTabSz="914400" rtl="0" eaLnBrk="1" latinLnBrk="0" hangingPunct="1">
            <a:defRPr sz="2400" kern="1200">
              <a:solidFill>
                <a:srgbClr val="000000"/>
              </a:solidFill>
              <a:latin typeface="Arial" pitchFamily="34" charset="0"/>
            </a:defRPr>
          </a:lvl7pPr>
          <a:lvl8pPr marL="3200400" algn="l" defTabSz="914400" rtl="0" eaLnBrk="1" latinLnBrk="0" hangingPunct="1">
            <a:defRPr sz="2400" kern="1200">
              <a:solidFill>
                <a:srgbClr val="000000"/>
              </a:solidFill>
              <a:latin typeface="Arial" pitchFamily="34" charset="0"/>
            </a:defRPr>
          </a:lvl8pPr>
          <a:lvl9pPr marL="3657600" algn="l" defTabSz="914400" rtl="0" eaLnBrk="1" latinLnBrk="0" hangingPunct="1">
            <a:defRPr sz="2400" kern="1200">
              <a:solidFill>
                <a:srgbClr val="000000"/>
              </a:solidFill>
              <a:latin typeface="Arial" pitchFamily="34" charset="0"/>
            </a:defRPr>
          </a:lvl9pPr>
        </a:lstStyle>
        <a:p xmlns:a="http://schemas.openxmlformats.org/drawingml/2006/main">
          <a:pPr algn="l"/>
          <a:r>
            <a:rPr lang="en-US" sz="1400" b="1" dirty="0">
              <a:solidFill>
                <a:srgbClr val="003399"/>
              </a:solidFill>
            </a:rPr>
            <a:t>Marine</a:t>
          </a:r>
          <a:r>
            <a:rPr lang="en-US" sz="1400" b="1" dirty="0"/>
            <a:t>    </a:t>
          </a:r>
          <a:r>
            <a:rPr lang="en-US" sz="1400" b="1" dirty="0">
              <a:solidFill>
                <a:srgbClr val="FFFF66"/>
              </a:solidFill>
            </a:rPr>
            <a:t>Tank Gauging</a:t>
          </a:r>
          <a:r>
            <a:rPr lang="en-US" sz="1400" b="1" dirty="0"/>
            <a:t>    </a:t>
          </a:r>
          <a:r>
            <a:rPr lang="en-US" sz="1400" b="1" dirty="0">
              <a:solidFill>
                <a:srgbClr val="A50021"/>
              </a:solidFill>
            </a:rPr>
            <a:t>Process</a:t>
          </a:r>
          <a:r>
            <a:rPr lang="en-US" sz="1400" b="1" dirty="0"/>
            <a:t>    </a:t>
          </a:r>
          <a:r>
            <a:rPr lang="en-US" sz="1400" b="1" dirty="0">
              <a:solidFill>
                <a:srgbClr val="CCFFFF"/>
              </a:solidFill>
            </a:rPr>
            <a:t>WW Level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530" y="0"/>
            <a:ext cx="2946145" cy="49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95" tIns="46298" rIns="92595" bIns="46298" numCol="1" anchor="t" anchorCtr="0" compatLnSpc="1">
            <a:prstTxWarp prst="textNoShape">
              <a:avLst/>
            </a:prstTxWarp>
          </a:bodyPr>
          <a:lstStyle>
            <a:lvl1pPr algn="r" defTabSz="928688">
              <a:defRPr sz="10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63396"/>
            <a:ext cx="2946145" cy="49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95" tIns="46298" rIns="92595" bIns="46298" numCol="1" anchor="b" anchorCtr="0" compatLnSpc="1">
            <a:prstTxWarp prst="textNoShape">
              <a:avLst/>
            </a:prstTxWarp>
          </a:bodyPr>
          <a:lstStyle>
            <a:lvl1pPr algn="l" defTabSz="928688">
              <a:defRPr sz="10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530" y="9363396"/>
            <a:ext cx="2946145" cy="49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95" tIns="46298" rIns="92595" bIns="46298" numCol="1" anchor="b" anchorCtr="0" compatLnSpc="1">
            <a:prstTxWarp prst="textNoShape">
              <a:avLst/>
            </a:prstTxWarp>
          </a:bodyPr>
          <a:lstStyle>
            <a:lvl1pPr algn="r" defTabSz="928688">
              <a:defRPr sz="10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fld id="{72E60B19-3D8D-439F-BC0A-7C6406014C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6145" cy="49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95" tIns="46298" rIns="92595" bIns="46298" numCol="1" anchor="t" anchorCtr="0" compatLnSpc="1">
            <a:prstTxWarp prst="textNoShape">
              <a:avLst/>
            </a:prstTxWarp>
          </a:bodyPr>
          <a:lstStyle>
            <a:lvl1pPr algn="l" defTabSz="928688">
              <a:defRPr sz="10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530" y="0"/>
            <a:ext cx="2946145" cy="49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95" tIns="46298" rIns="92595" bIns="46298" numCol="1" anchor="t" anchorCtr="0" compatLnSpc="1">
            <a:prstTxWarp prst="textNoShape">
              <a:avLst/>
            </a:prstTxWarp>
          </a:bodyPr>
          <a:lstStyle>
            <a:lvl1pPr algn="r" defTabSz="928688">
              <a:defRPr sz="10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8213" y="741363"/>
            <a:ext cx="4924425" cy="36941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2146" y="4680123"/>
            <a:ext cx="4993383" cy="4435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95" tIns="46298" rIns="92595" bIns="462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63396"/>
            <a:ext cx="2946145" cy="49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95" tIns="46298" rIns="92595" bIns="46298" numCol="1" anchor="b" anchorCtr="0" compatLnSpc="1">
            <a:prstTxWarp prst="textNoShape">
              <a:avLst/>
            </a:prstTxWarp>
          </a:bodyPr>
          <a:lstStyle>
            <a:lvl1pPr algn="l" defTabSz="928688">
              <a:defRPr sz="10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530" y="9363396"/>
            <a:ext cx="2946145" cy="49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95" tIns="46298" rIns="92595" bIns="46298" numCol="1" anchor="b" anchorCtr="0" compatLnSpc="1">
            <a:prstTxWarp prst="textNoShape">
              <a:avLst/>
            </a:prstTxWarp>
          </a:bodyPr>
          <a:lstStyle>
            <a:lvl1pPr algn="r" defTabSz="928688">
              <a:defRPr sz="10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fld id="{EA241793-77F3-4EA1-9BFC-4F75883B22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D0654-A756-460C-94DB-996B985141A0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6150" y="742950"/>
            <a:ext cx="4922838" cy="3692525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2146" y="4680123"/>
            <a:ext cx="4993383" cy="4434214"/>
          </a:xfrm>
          <a:noFill/>
          <a:ln/>
        </p:spPr>
        <p:txBody>
          <a:bodyPr lIns="90975" tIns="45489" rIns="90975" bIns="45489"/>
          <a:lstStyle/>
          <a:p>
            <a:endParaRPr lang="sv-SE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1C778F-4CD5-4A2C-9E39-D44658297DDF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7738" y="736600"/>
            <a:ext cx="4929187" cy="3697288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526" y="4680123"/>
            <a:ext cx="4996623" cy="4440519"/>
          </a:xfrm>
          <a:noFill/>
          <a:ln/>
        </p:spPr>
        <p:txBody>
          <a:bodyPr lIns="91513" tIns="45758" rIns="91513" bIns="45758"/>
          <a:lstStyle/>
          <a:p>
            <a:pPr>
              <a:spcBef>
                <a:spcPct val="0"/>
              </a:spcBef>
            </a:pPr>
            <a:endParaRPr lang="sv-SE" b="1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964EBF-89AC-4AEA-A0BF-23A6E388B00C}" type="slidenum">
              <a:rPr lang="en-US"/>
              <a:pPr/>
              <a:t>14</a:t>
            </a:fld>
            <a:endParaRPr lang="en-US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964EBF-89AC-4AEA-A0BF-23A6E388B00C}" type="slidenum">
              <a:rPr lang="en-US"/>
              <a:pPr/>
              <a:t>15</a:t>
            </a:fld>
            <a:endParaRPr lang="en-US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3913D3-36FE-4BB5-B22E-E1C55ABE3C1D}" type="slidenum">
              <a:rPr lang="en-US"/>
              <a:pPr/>
              <a:t>17</a:t>
            </a:fld>
            <a:endParaRPr lang="en-US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625" y="4681698"/>
            <a:ext cx="4980426" cy="4434215"/>
          </a:xfrm>
        </p:spPr>
        <p:txBody>
          <a:bodyPr/>
          <a:lstStyle/>
          <a:p>
            <a:endParaRPr lang="sv-S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50611F-C0E3-4E77-A78C-015B674A1E25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5038" y="739775"/>
            <a:ext cx="4929187" cy="36957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254" y="4680122"/>
            <a:ext cx="5437168" cy="4437367"/>
          </a:xfrm>
          <a:noFill/>
          <a:ln/>
        </p:spPr>
        <p:txBody>
          <a:bodyPr lIns="91931" tIns="45964" rIns="91931" bIns="45964"/>
          <a:lstStyle/>
          <a:p>
            <a:endParaRPr lang="sv-SE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EC6803-872D-45CD-A877-E1B29D1E9990}" type="slidenum">
              <a:rPr lang="en-US" smtClean="0"/>
              <a:pPr/>
              <a:t>32</a:t>
            </a:fld>
            <a:endParaRPr lang="en-US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586" tIns="46294" rIns="92586" bIns="46294"/>
          <a:lstStyle/>
          <a:p>
            <a:endParaRPr lang="sv-SE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270CAA-B12D-4045-87B0-5FE09BF34EDA}" type="slidenum">
              <a:rPr lang="en-US" smtClean="0"/>
              <a:pPr/>
              <a:t>35</a:t>
            </a:fld>
            <a:endParaRPr lang="en-US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925C8E-C969-4D5D-BB01-B6E54E83D591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6349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35038" y="738188"/>
            <a:ext cx="4929187" cy="3697287"/>
          </a:xfrm>
          <a:ln/>
        </p:spPr>
      </p:sp>
      <p:sp>
        <p:nvSpPr>
          <p:cNvPr id="63492" name="Notes Placeholder 2"/>
          <p:cNvSpPr>
            <a:spLocks noGrp="1"/>
          </p:cNvSpPr>
          <p:nvPr>
            <p:ph type="body" idx="1"/>
          </p:nvPr>
        </p:nvSpPr>
        <p:spPr>
          <a:xfrm>
            <a:off x="680254" y="4683275"/>
            <a:ext cx="5437168" cy="4435791"/>
          </a:xfrm>
          <a:noFill/>
          <a:ln/>
        </p:spPr>
        <p:txBody>
          <a:bodyPr lIns="93177" tIns="46589" rIns="93177" bIns="46589"/>
          <a:lstStyle/>
          <a:p>
            <a:pPr eaLnBrk="1" hangingPunct="1">
              <a:spcBef>
                <a:spcPct val="0"/>
              </a:spcBef>
            </a:pPr>
            <a:endParaRPr lang="sv-SE" smtClean="0"/>
          </a:p>
        </p:txBody>
      </p:sp>
      <p:sp>
        <p:nvSpPr>
          <p:cNvPr id="63493" name="Slide Number Placeholder 3"/>
          <p:cNvSpPr txBox="1">
            <a:spLocks noGrp="1"/>
          </p:cNvSpPr>
          <p:nvPr/>
        </p:nvSpPr>
        <p:spPr bwMode="auto">
          <a:xfrm>
            <a:off x="3849911" y="9361821"/>
            <a:ext cx="2946144" cy="493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 defTabSz="931863"/>
            <a:fld id="{23D09A8E-A428-4CB4-A08F-49D0AAC9F429}" type="slidenum">
              <a:rPr lang="en-US" sz="1200">
                <a:latin typeface="Times" pitchFamily="18" charset="0"/>
              </a:rPr>
              <a:pPr algn="r" defTabSz="931863"/>
              <a:t>2</a:t>
            </a:fld>
            <a:endParaRPr lang="en-US" sz="120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6625"/>
            <a:fld id="{54CC19B6-3E7E-4D35-8306-4FC05F7CCC62}" type="slidenum">
              <a:rPr lang="en-US" smtClean="0">
                <a:solidFill>
                  <a:srgbClr val="000000"/>
                </a:solidFill>
                <a:latin typeface="Times" pitchFamily="18" charset="0"/>
              </a:rPr>
              <a:pPr defTabSz="936625"/>
              <a:t>3</a:t>
            </a:fld>
            <a:endParaRPr lang="en-US" smtClean="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85D126-0C7D-4A97-A2A6-89706B5D3BC1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8213" y="738188"/>
            <a:ext cx="4929187" cy="3697287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254" y="4683275"/>
            <a:ext cx="5437168" cy="4435791"/>
          </a:xfrm>
          <a:noFill/>
          <a:ln/>
        </p:spPr>
        <p:txBody>
          <a:bodyPr/>
          <a:lstStyle/>
          <a:p>
            <a:endParaRPr lang="sv-SE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2C262A-6949-4A00-9238-59F72D3FD385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68611" name="Rectangle 7"/>
          <p:cNvSpPr txBox="1">
            <a:spLocks noGrp="1" noChangeArrowheads="1"/>
          </p:cNvSpPr>
          <p:nvPr/>
        </p:nvSpPr>
        <p:spPr bwMode="auto">
          <a:xfrm>
            <a:off x="3849911" y="9361821"/>
            <a:ext cx="2946144" cy="493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 defTabSz="931863"/>
            <a:fld id="{51CE37D5-C651-4870-9CE3-A906002D6867}" type="slidenum">
              <a:rPr lang="en-US" sz="1200">
                <a:latin typeface="Times" pitchFamily="18" charset="0"/>
              </a:rPr>
              <a:pPr algn="r" defTabSz="931863"/>
              <a:t>5</a:t>
            </a:fld>
            <a:endParaRPr lang="en-US" sz="1200">
              <a:latin typeface="Times" pitchFamily="18" charset="0"/>
            </a:endParaRPr>
          </a:p>
        </p:txBody>
      </p:sp>
      <p:sp>
        <p:nvSpPr>
          <p:cNvPr id="68612" name="Rectangle 7"/>
          <p:cNvSpPr txBox="1">
            <a:spLocks noGrp="1" noChangeArrowheads="1"/>
          </p:cNvSpPr>
          <p:nvPr/>
        </p:nvSpPr>
        <p:spPr bwMode="auto">
          <a:xfrm>
            <a:off x="3848291" y="9360244"/>
            <a:ext cx="2947764" cy="49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64" tIns="46582" rIns="93164" bIns="46582" anchor="b"/>
          <a:lstStyle/>
          <a:p>
            <a:pPr algn="r" defTabSz="930275" eaLnBrk="1" hangingPunct="1"/>
            <a:fld id="{0120653F-8CF9-4002-986C-777125262095}" type="slidenum">
              <a:rPr lang="en-US" sz="1200">
                <a:latin typeface="Times" pitchFamily="18" charset="0"/>
              </a:rPr>
              <a:pPr algn="r" defTabSz="930275" eaLnBrk="1" hangingPunct="1"/>
              <a:t>5</a:t>
            </a:fld>
            <a:endParaRPr lang="en-US" sz="1200">
              <a:latin typeface="Times" pitchFamily="18" charset="0"/>
            </a:endParaRPr>
          </a:p>
        </p:txBody>
      </p:sp>
      <p:sp>
        <p:nvSpPr>
          <p:cNvPr id="68613" name="Rectangle 7"/>
          <p:cNvSpPr txBox="1">
            <a:spLocks noGrp="1" noChangeArrowheads="1"/>
          </p:cNvSpPr>
          <p:nvPr/>
        </p:nvSpPr>
        <p:spPr bwMode="auto">
          <a:xfrm>
            <a:off x="3848291" y="9360244"/>
            <a:ext cx="2947764" cy="49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54" tIns="46576" rIns="93154" bIns="46576" anchor="b"/>
          <a:lstStyle/>
          <a:p>
            <a:pPr algn="r" defTabSz="930275" eaLnBrk="1" hangingPunct="1"/>
            <a:fld id="{67765E6D-BF35-4A67-B2C9-35E17468D3BB}" type="slidenum">
              <a:rPr lang="en-US" sz="1200">
                <a:latin typeface="Times" pitchFamily="18" charset="0"/>
              </a:rPr>
              <a:pPr algn="r" defTabSz="930275" eaLnBrk="1" hangingPunct="1"/>
              <a:t>5</a:t>
            </a:fld>
            <a:endParaRPr lang="en-US" sz="1200">
              <a:latin typeface="Times" pitchFamily="18" charset="0"/>
            </a:endParaRPr>
          </a:p>
        </p:txBody>
      </p:sp>
      <p:sp>
        <p:nvSpPr>
          <p:cNvPr id="686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9800" y="738188"/>
            <a:ext cx="4927600" cy="3695700"/>
          </a:xfrm>
          <a:ln/>
        </p:spPr>
      </p:sp>
      <p:sp>
        <p:nvSpPr>
          <p:cNvPr id="686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5386" y="4684851"/>
            <a:ext cx="4986904" cy="4434215"/>
          </a:xfrm>
          <a:noFill/>
          <a:ln/>
        </p:spPr>
        <p:txBody>
          <a:bodyPr lIns="92045" tIns="46022" rIns="92045" bIns="46022"/>
          <a:lstStyle/>
          <a:p>
            <a:pPr eaLnBrk="1" hangingPunct="1">
              <a:spcBef>
                <a:spcPct val="0"/>
              </a:spcBef>
            </a:pPr>
            <a:endParaRPr lang="sv-SE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CA9B93-D763-4B3B-BA2C-DB99EEA85A22}" type="slidenum">
              <a:rPr lang="en-US"/>
              <a:pPr/>
              <a:t>8</a:t>
            </a:fld>
            <a:endParaRPr lang="en-US"/>
          </a:p>
        </p:txBody>
      </p:sp>
      <p:sp>
        <p:nvSpPr>
          <p:cNvPr id="423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8850" y="731838"/>
            <a:ext cx="4889500" cy="3667125"/>
          </a:xfrm>
          <a:ln/>
        </p:spPr>
      </p:sp>
      <p:sp>
        <p:nvSpPr>
          <p:cNvPr id="423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569" y="4722685"/>
            <a:ext cx="5029016" cy="4399536"/>
          </a:xfrm>
        </p:spPr>
        <p:txBody>
          <a:bodyPr/>
          <a:lstStyle/>
          <a:p>
            <a:r>
              <a:rPr lang="en-US"/>
              <a:t>Frank Werner, Vern Heath, and Robert Keppel established Rosemount Engineering Company with $8000 of startup funds.</a:t>
            </a:r>
          </a:p>
          <a:p>
            <a:r>
              <a:rPr lang="en-US"/>
              <a:t>Government needed air speed sensor for aircraft.  And asked U of M to develop.  They liked the product and wanted to order more which wasn’t possible.  These three went off to start their own company in a chicken coupe.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1960…   Rosemount sensors on every aircraft in the world.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A74F08-5BF4-4F2E-83DF-F89F63720A63}" type="slidenum">
              <a:rPr lang="en-US"/>
              <a:pPr/>
              <a:t>10</a:t>
            </a:fld>
            <a:endParaRPr lang="en-US"/>
          </a:p>
        </p:txBody>
      </p:sp>
      <p:sp>
        <p:nvSpPr>
          <p:cNvPr id="434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5038" y="739775"/>
            <a:ext cx="4929187" cy="3695700"/>
          </a:xfrm>
          <a:ln/>
        </p:spPr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005" y="4681701"/>
            <a:ext cx="4983666" cy="4435791"/>
          </a:xfrm>
        </p:spPr>
        <p:txBody>
          <a:bodyPr lIns="89719" tIns="44860" rIns="89719" bIns="44860"/>
          <a:lstStyle/>
          <a:p>
            <a:endParaRPr lang="sv-S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FD76BE-E36D-41D6-B27B-A8D0D3BDC5ED}" type="slidenum">
              <a:rPr lang="en-US"/>
              <a:pPr/>
              <a:t>11</a:t>
            </a:fld>
            <a:endParaRPr lang="en-US"/>
          </a:p>
        </p:txBody>
      </p:sp>
      <p:sp>
        <p:nvSpPr>
          <p:cNvPr id="430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5038" y="739775"/>
            <a:ext cx="4929187" cy="3695700"/>
          </a:xfrm>
          <a:ln/>
        </p:spPr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765" y="4683278"/>
            <a:ext cx="4990145" cy="4434214"/>
          </a:xfrm>
        </p:spPr>
        <p:txBody>
          <a:bodyPr lIns="95194" tIns="47600" rIns="95194" bIns="47600"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2FA133-6AFC-4ED6-93C7-DB2CAA171B4E}" type="slidenum">
              <a:rPr lang="en-US"/>
              <a:pPr/>
              <a:t>12</a:t>
            </a:fld>
            <a:endParaRPr lang="en-US"/>
          </a:p>
        </p:txBody>
      </p:sp>
      <p:sp>
        <p:nvSpPr>
          <p:cNvPr id="438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6625" y="739775"/>
            <a:ext cx="4929188" cy="3695700"/>
          </a:xfrm>
          <a:ln/>
        </p:spPr>
      </p:sp>
      <p:sp>
        <p:nvSpPr>
          <p:cNvPr id="438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5386" y="4683278"/>
            <a:ext cx="4986904" cy="4434214"/>
          </a:xfrm>
        </p:spPr>
        <p:txBody>
          <a:bodyPr/>
          <a:lstStyle/>
          <a:p>
            <a:endParaRPr lang="sv-S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rocess managemen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835650" y="4700588"/>
            <a:ext cx="2482850" cy="166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0" y="2557463"/>
            <a:ext cx="8059738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1952625" y="0"/>
            <a:ext cx="0" cy="3436938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084888" y="6602413"/>
            <a:ext cx="21383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>
            <a:spAutoFit/>
          </a:bodyPr>
          <a:lstStyle/>
          <a:p>
            <a:pPr algn="l">
              <a:defRPr/>
            </a:pPr>
            <a:r>
              <a:rPr lang="sv-SE" sz="800" i="1">
                <a:solidFill>
                  <a:schemeClr val="tx1"/>
                </a:solidFill>
              </a:rPr>
              <a:t>Rosemount Tank Radar AB Confidential</a:t>
            </a:r>
            <a:endParaRPr lang="en-US" sz="800" i="1">
              <a:solidFill>
                <a:schemeClr val="tx1"/>
              </a:solidFill>
            </a:endParaRPr>
          </a:p>
        </p:txBody>
      </p:sp>
      <p:sp>
        <p:nvSpPr>
          <p:cNvPr id="295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44700" y="1447800"/>
            <a:ext cx="5486400" cy="1168400"/>
          </a:xfrm>
          <a:effectLst/>
        </p:spPr>
        <p:txBody>
          <a:bodyPr/>
          <a:lstStyle>
            <a:lvl1pPr>
              <a:lnSpc>
                <a:spcPct val="75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5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2692400"/>
            <a:ext cx="5575300" cy="16510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FDF6C4-60B7-445F-8C60-E24C7AF4F7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9425" y="406400"/>
            <a:ext cx="2085975" cy="5346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406400"/>
            <a:ext cx="6105525" cy="5346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95DB98-9256-4F88-92CE-D2FC50E094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84200" y="406400"/>
            <a:ext cx="7594600" cy="723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71500" y="1206500"/>
            <a:ext cx="4095750" cy="219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19650" y="1206500"/>
            <a:ext cx="4095750" cy="219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71500" y="3556000"/>
            <a:ext cx="4095750" cy="219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19650" y="3556000"/>
            <a:ext cx="4095750" cy="219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FEFDF4-590F-4FD0-A4DE-FCAFC7F8E0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406400"/>
            <a:ext cx="7594600" cy="723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571500" y="1206500"/>
            <a:ext cx="8343900" cy="4546600"/>
          </a:xfrm>
        </p:spPr>
        <p:txBody>
          <a:bodyPr/>
          <a:lstStyle/>
          <a:p>
            <a:pPr lvl="0"/>
            <a:endParaRPr lang="sv-SE" noProof="0" smtClean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6F383-D35D-4DD7-8D2D-E4855338F0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406400"/>
            <a:ext cx="7594600" cy="723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71500" y="1206500"/>
            <a:ext cx="4095750" cy="4546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819650" y="1206500"/>
            <a:ext cx="4095750" cy="4546600"/>
          </a:xfrm>
        </p:spPr>
        <p:txBody>
          <a:bodyPr/>
          <a:lstStyle/>
          <a:p>
            <a:pPr lvl="0"/>
            <a:endParaRPr lang="sv-SE" noProof="0" smtClean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D4B4DF-3676-4624-A72F-4BF6F150D8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406400"/>
            <a:ext cx="7594600" cy="723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571500" y="1206500"/>
            <a:ext cx="4095750" cy="4546600"/>
          </a:xfrm>
        </p:spPr>
        <p:txBody>
          <a:bodyPr/>
          <a:lstStyle/>
          <a:p>
            <a:pPr lvl="0"/>
            <a:endParaRPr lang="sv-S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19650" y="1206500"/>
            <a:ext cx="4095750" cy="4546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82006-8CDA-4D32-B096-40A7996573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406400"/>
            <a:ext cx="7594600" cy="723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71500" y="1206500"/>
            <a:ext cx="4095750" cy="4546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9650" y="1206500"/>
            <a:ext cx="4095750" cy="4546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659986-51D9-45C3-B192-6B4A02B86B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406400"/>
            <a:ext cx="7594600" cy="723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095750" cy="4546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19650" y="1206500"/>
            <a:ext cx="4095750" cy="219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19650" y="3556000"/>
            <a:ext cx="4095750" cy="219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C6CC42-F28A-473B-A299-7A4840924F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44700" y="1447800"/>
            <a:ext cx="5486400" cy="1168400"/>
          </a:xfrm>
          <a:effectLst/>
        </p:spPr>
        <p:txBody>
          <a:bodyPr/>
          <a:lstStyle>
            <a:lvl1pPr>
              <a:lnSpc>
                <a:spcPct val="75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2692400"/>
            <a:ext cx="5575300" cy="16510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subtitle style</a:t>
            </a:r>
          </a:p>
        </p:txBody>
      </p:sp>
      <p:sp>
        <p:nvSpPr>
          <p:cNvPr id="187396" name="Line 4"/>
          <p:cNvSpPr>
            <a:spLocks noChangeShapeType="1"/>
          </p:cNvSpPr>
          <p:nvPr/>
        </p:nvSpPr>
        <p:spPr bwMode="auto">
          <a:xfrm>
            <a:off x="0" y="2557463"/>
            <a:ext cx="8059738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187397" name="Line 5"/>
          <p:cNvSpPr>
            <a:spLocks noChangeShapeType="1"/>
          </p:cNvSpPr>
          <p:nvPr/>
        </p:nvSpPr>
        <p:spPr bwMode="auto">
          <a:xfrm>
            <a:off x="1952625" y="0"/>
            <a:ext cx="0" cy="3436938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187398" name="Text Box 6"/>
          <p:cNvSpPr txBox="1">
            <a:spLocks noChangeArrowheads="1"/>
          </p:cNvSpPr>
          <p:nvPr/>
        </p:nvSpPr>
        <p:spPr bwMode="auto">
          <a:xfrm>
            <a:off x="6875463" y="6602413"/>
            <a:ext cx="2281237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>
            <a:spAutoFit/>
          </a:bodyPr>
          <a:lstStyle/>
          <a:p>
            <a:pPr algn="l"/>
            <a:r>
              <a:rPr lang="sv-SE" sz="800" i="1"/>
              <a:t>Rosemount Tank Radar AB Confidential</a:t>
            </a:r>
            <a:endParaRPr lang="en-US" sz="800" i="1"/>
          </a:p>
        </p:txBody>
      </p:sp>
      <p:pic>
        <p:nvPicPr>
          <p:cNvPr id="187399" name="Picture 7" descr="Picture1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837238" y="4699000"/>
            <a:ext cx="24828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7401" name="Picture 9" descr="Picture1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837238" y="4699000"/>
            <a:ext cx="24828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7402" name="Picture 10"/>
          <p:cNvPicPr>
            <a:picLocks noChangeAspect="1" noChangeArrowheads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31863" y="5514975"/>
            <a:ext cx="1751012" cy="357188"/>
          </a:xfrm>
          <a:prstGeom prst="rect">
            <a:avLst/>
          </a:prstGeom>
          <a:noFill/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0B5007C-9848-4E8A-97D4-20D4DFAB9B9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2FBB3-E912-46A2-9E50-8643E3505D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3E2A22-F880-4A16-859D-555C02527C0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095750" cy="454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9650" y="1206500"/>
            <a:ext cx="4095750" cy="454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B900974-1EA4-4168-824E-C3E7E1AB845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06AD4B1-B7A7-430E-BD0A-04F83EFF173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2119E5D-18F0-4D25-B908-32D5BFC210C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1F3B0F8-C9A2-4AEF-87AC-4E8372ADE27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B511E09-5EA3-4400-83B9-81A19405B0A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1A6E07D-62FF-4B96-AEF4-8C7E0CDC9DA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70DFD47-8B60-4334-8918-7A6749FF1A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9425" y="406400"/>
            <a:ext cx="2085975" cy="5346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406400"/>
            <a:ext cx="6105525" cy="5346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D1AE41-CE0A-4818-B5CE-4551FACB6D9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84200" y="406400"/>
            <a:ext cx="7594600" cy="723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71500" y="1206500"/>
            <a:ext cx="4095750" cy="219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19650" y="1206500"/>
            <a:ext cx="4095750" cy="219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71500" y="3556000"/>
            <a:ext cx="4095750" cy="219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19650" y="3556000"/>
            <a:ext cx="4095750" cy="219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669338" y="6629400"/>
            <a:ext cx="230187" cy="128588"/>
          </a:xfrm>
        </p:spPr>
        <p:txBody>
          <a:bodyPr/>
          <a:lstStyle>
            <a:lvl1pPr>
              <a:defRPr/>
            </a:lvl1pPr>
          </a:lstStyle>
          <a:p>
            <a:fld id="{DF8258F8-ACF2-4557-AB78-1DFD3D5C76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6303963" y="6643688"/>
            <a:ext cx="790575" cy="125412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407988" y="6632575"/>
            <a:ext cx="5907087" cy="169863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369759-9E04-485C-AF32-09154ABB82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406400"/>
            <a:ext cx="7594600" cy="723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71500" y="1206500"/>
            <a:ext cx="4095750" cy="4546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9650" y="1206500"/>
            <a:ext cx="4095750" cy="4546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669338" y="6629400"/>
            <a:ext cx="230187" cy="128588"/>
          </a:xfrm>
        </p:spPr>
        <p:txBody>
          <a:bodyPr/>
          <a:lstStyle>
            <a:lvl1pPr>
              <a:defRPr/>
            </a:lvl1pPr>
          </a:lstStyle>
          <a:p>
            <a:fld id="{7C88CBA5-B35A-4E16-B86C-C16E004FBEB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6303963" y="6643688"/>
            <a:ext cx="790575" cy="125412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407988" y="6632575"/>
            <a:ext cx="5907087" cy="169863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406400"/>
            <a:ext cx="7594600" cy="723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095750" cy="4546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19650" y="1206500"/>
            <a:ext cx="4095750" cy="219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19650" y="3556000"/>
            <a:ext cx="4095750" cy="219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69338" y="6629400"/>
            <a:ext cx="230187" cy="128588"/>
          </a:xfrm>
        </p:spPr>
        <p:txBody>
          <a:bodyPr/>
          <a:lstStyle>
            <a:lvl1pPr>
              <a:defRPr/>
            </a:lvl1pPr>
          </a:lstStyle>
          <a:p>
            <a:fld id="{C3E61513-A880-4800-AFC8-A438A2D1AFC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>
          <a:xfrm>
            <a:off x="6303963" y="6643688"/>
            <a:ext cx="790575" cy="125412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407988" y="6632575"/>
            <a:ext cx="5907087" cy="169863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406400"/>
            <a:ext cx="7594600" cy="723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571500" y="1206500"/>
            <a:ext cx="8343900" cy="4546600"/>
          </a:xfrm>
        </p:spPr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69338" y="6629400"/>
            <a:ext cx="230187" cy="128588"/>
          </a:xfrm>
        </p:spPr>
        <p:txBody>
          <a:bodyPr/>
          <a:lstStyle>
            <a:lvl1pPr>
              <a:defRPr/>
            </a:lvl1pPr>
          </a:lstStyle>
          <a:p>
            <a:fld id="{4C000699-592D-459C-85D1-EE4E523C17D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>
          <a:xfrm>
            <a:off x="6303963" y="6643688"/>
            <a:ext cx="790575" cy="125412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407988" y="6632575"/>
            <a:ext cx="5907087" cy="169863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406400"/>
            <a:ext cx="7594600" cy="723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71500" y="1206500"/>
            <a:ext cx="4095750" cy="4546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819650" y="1206500"/>
            <a:ext cx="4095750" cy="4546600"/>
          </a:xfrm>
        </p:spPr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669338" y="6629400"/>
            <a:ext cx="230187" cy="128588"/>
          </a:xfrm>
        </p:spPr>
        <p:txBody>
          <a:bodyPr/>
          <a:lstStyle>
            <a:lvl1pPr>
              <a:defRPr/>
            </a:lvl1pPr>
          </a:lstStyle>
          <a:p>
            <a:fld id="{F52A44B4-2A85-41E6-BBF0-61FC77BA343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6303963" y="6643688"/>
            <a:ext cx="790575" cy="125412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407988" y="6632575"/>
            <a:ext cx="5907087" cy="169863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406400"/>
            <a:ext cx="7594600" cy="723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571500" y="1206500"/>
            <a:ext cx="8343900" cy="4546600"/>
          </a:xfrm>
        </p:spPr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69338" y="6629400"/>
            <a:ext cx="230187" cy="128588"/>
          </a:xfrm>
        </p:spPr>
        <p:txBody>
          <a:bodyPr/>
          <a:lstStyle>
            <a:lvl1pPr>
              <a:defRPr/>
            </a:lvl1pPr>
          </a:lstStyle>
          <a:p>
            <a:fld id="{7B320EDA-230B-4E94-9564-2E3FB1E4242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>
          <a:xfrm>
            <a:off x="6303963" y="6643688"/>
            <a:ext cx="790575" cy="125412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407988" y="6632575"/>
            <a:ext cx="5907087" cy="169863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095750" cy="454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9650" y="1206500"/>
            <a:ext cx="4095750" cy="454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43B781-1931-4FAB-B0B0-3DDE30AA90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49153-7446-42B5-9BEE-A113774BEE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616F1-B723-4019-8F3C-F90EF02516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968AF6-BC83-477F-9937-7DD26A3564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CDF5A3-BD64-4892-8B80-D82AFCA708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sv-S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67626-B06D-43E2-8B34-6995E12428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4.jpe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emf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rocess management"/>
          <p:cNvPicPr>
            <a:picLocks noChangeAspect="1" noChangeArrowheads="1"/>
          </p:cNvPicPr>
          <p:nvPr/>
        </p:nvPicPr>
        <p:blipFill>
          <a:blip r:embed="rId19" cstate="screen"/>
          <a:srcRect/>
          <a:stretch>
            <a:fillRect/>
          </a:stretch>
        </p:blipFill>
        <p:spPr bwMode="auto">
          <a:xfrm>
            <a:off x="7156450" y="5543550"/>
            <a:ext cx="1746250" cy="116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91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84200" y="406400"/>
            <a:ext cx="75946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206500"/>
            <a:ext cx="8343900" cy="454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94917" name="Line 5"/>
          <p:cNvSpPr>
            <a:spLocks noChangeShapeType="1"/>
          </p:cNvSpPr>
          <p:nvPr/>
        </p:nvSpPr>
        <p:spPr bwMode="auto">
          <a:xfrm flipV="1">
            <a:off x="469900" y="0"/>
            <a:ext cx="0" cy="60579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/>
          </a:p>
        </p:txBody>
      </p:sp>
      <p:sp>
        <p:nvSpPr>
          <p:cNvPr id="294918" name="Line 6"/>
          <p:cNvSpPr>
            <a:spLocks noChangeShapeType="1"/>
          </p:cNvSpPr>
          <p:nvPr/>
        </p:nvSpPr>
        <p:spPr bwMode="auto">
          <a:xfrm>
            <a:off x="0" y="1087438"/>
            <a:ext cx="87249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/>
          </a:p>
        </p:txBody>
      </p:sp>
      <p:sp>
        <p:nvSpPr>
          <p:cNvPr id="294920" name="Text Box 8"/>
          <p:cNvSpPr txBox="1">
            <a:spLocks noChangeArrowheads="1"/>
          </p:cNvSpPr>
          <p:nvPr/>
        </p:nvSpPr>
        <p:spPr bwMode="auto">
          <a:xfrm>
            <a:off x="7300913" y="6683375"/>
            <a:ext cx="1519237" cy="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>
              <a:defRPr/>
            </a:pPr>
            <a:r>
              <a:rPr lang="sv-SE" sz="600" i="1">
                <a:solidFill>
                  <a:schemeClr val="tx1"/>
                </a:solidFill>
              </a:rPr>
              <a:t>Rosemount Tank Radar AB Confidential</a:t>
            </a:r>
            <a:endParaRPr lang="en-US" sz="600" i="1">
              <a:solidFill>
                <a:schemeClr val="tx1"/>
              </a:solidFill>
            </a:endParaRPr>
          </a:p>
        </p:txBody>
      </p:sp>
      <p:sp>
        <p:nvSpPr>
          <p:cNvPr id="294921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11863" y="6683375"/>
            <a:ext cx="936625" cy="11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4922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8313" y="6683375"/>
            <a:ext cx="5543550" cy="11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4923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681788"/>
            <a:ext cx="217488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62D1614-43A8-4023-BF92-8F65C40552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94924" name="NumberOfPages"/>
          <p:cNvSpPr txBox="1">
            <a:spLocks noChangeArrowheads="1"/>
          </p:cNvSpPr>
          <p:nvPr/>
        </p:nvSpPr>
        <p:spPr bwMode="auto">
          <a:xfrm>
            <a:off x="8845550" y="6681788"/>
            <a:ext cx="244475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>
              <a:spcBef>
                <a:spcPct val="50000"/>
              </a:spcBef>
              <a:defRPr/>
            </a:pPr>
            <a:endParaRPr lang="sv-SE" sz="6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84" r:id="rId17"/>
  </p:sldLayoutIdLst>
  <p:transition>
    <p:split orient="vert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SzPct val="60000"/>
        <a:buFont typeface="Wingdings" pitchFamily="2" charset="2"/>
        <a:buChar char="l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9300" indent="-2921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–"/>
        <a:defRPr sz="2400">
          <a:solidFill>
            <a:srgbClr val="000000"/>
          </a:solidFill>
          <a:latin typeface="+mn-lt"/>
        </a:defRPr>
      </a:lvl2pPr>
      <a:lvl3pPr marL="10922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•"/>
        <a:defRPr sz="2000">
          <a:solidFill>
            <a:srgbClr val="000000"/>
          </a:solidFill>
          <a:latin typeface="+mn-lt"/>
        </a:defRPr>
      </a:lvl3pPr>
      <a:lvl4pPr marL="14351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–"/>
        <a:defRPr>
          <a:solidFill>
            <a:srgbClr val="000000"/>
          </a:solidFill>
          <a:latin typeface="+mn-lt"/>
        </a:defRPr>
      </a:lvl4pPr>
      <a:lvl5pPr marL="17780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5pPr>
      <a:lvl6pPr marL="22352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6pPr>
      <a:lvl7pPr marL="26924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7pPr>
      <a:lvl8pPr marL="31496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8pPr>
      <a:lvl9pPr marL="36068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84200" y="406400"/>
            <a:ext cx="75946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206500"/>
            <a:ext cx="8343900" cy="454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86372" name="Line 4"/>
          <p:cNvSpPr>
            <a:spLocks noChangeShapeType="1"/>
          </p:cNvSpPr>
          <p:nvPr/>
        </p:nvSpPr>
        <p:spPr bwMode="auto">
          <a:xfrm flipV="1">
            <a:off x="469900" y="0"/>
            <a:ext cx="0" cy="60579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186373" name="Line 5"/>
          <p:cNvSpPr>
            <a:spLocks noChangeShapeType="1"/>
          </p:cNvSpPr>
          <p:nvPr/>
        </p:nvSpPr>
        <p:spPr bwMode="auto">
          <a:xfrm>
            <a:off x="0" y="1087438"/>
            <a:ext cx="87249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186374" name="Text Box 6"/>
          <p:cNvSpPr txBox="1">
            <a:spLocks noChangeArrowheads="1"/>
          </p:cNvSpPr>
          <p:nvPr/>
        </p:nvSpPr>
        <p:spPr bwMode="auto">
          <a:xfrm>
            <a:off x="7240588" y="6583363"/>
            <a:ext cx="1735137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>
            <a:spAutoFit/>
          </a:bodyPr>
          <a:lstStyle/>
          <a:p>
            <a:pPr algn="l"/>
            <a:r>
              <a:rPr lang="sv-SE" sz="600" i="1"/>
              <a:t> Rosemount Tank Radar AB Confidential</a:t>
            </a:r>
            <a:endParaRPr lang="en-US" sz="600" i="1"/>
          </a:p>
        </p:txBody>
      </p:sp>
      <p:sp>
        <p:nvSpPr>
          <p:cNvPr id="1863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69338" y="6629400"/>
            <a:ext cx="230187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700" b="0"/>
            </a:lvl1pPr>
          </a:lstStyle>
          <a:p>
            <a:fld id="{E218B986-3917-486B-A257-2E8A8F0DFA6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86376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03963" y="6643688"/>
            <a:ext cx="790575" cy="12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91434" bIns="0" numCol="1" anchor="t" anchorCtr="0" compatLnSpc="1">
            <a:prstTxWarp prst="textNoShape">
              <a:avLst/>
            </a:prstTxWarp>
          </a:bodyPr>
          <a:lstStyle>
            <a:lvl1pPr algn="l">
              <a:defRPr sz="600" b="0"/>
            </a:lvl1pPr>
          </a:lstStyle>
          <a:p>
            <a:endParaRPr lang="en-US"/>
          </a:p>
        </p:txBody>
      </p:sp>
      <p:sp>
        <p:nvSpPr>
          <p:cNvPr id="186377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7988" y="6632575"/>
            <a:ext cx="5907087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</a:bodyPr>
          <a:lstStyle>
            <a:lvl1pPr algn="l">
              <a:defRPr sz="600" b="0"/>
            </a:lvl1pPr>
          </a:lstStyle>
          <a:p>
            <a:endParaRPr lang="en-US"/>
          </a:p>
        </p:txBody>
      </p:sp>
      <p:sp>
        <p:nvSpPr>
          <p:cNvPr id="186378" name="NumberOfPages"/>
          <p:cNvSpPr txBox="1">
            <a:spLocks noChangeArrowheads="1"/>
          </p:cNvSpPr>
          <p:nvPr/>
        </p:nvSpPr>
        <p:spPr bwMode="auto">
          <a:xfrm>
            <a:off x="8910638" y="6627813"/>
            <a:ext cx="244475" cy="13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>
              <a:spcBef>
                <a:spcPct val="50000"/>
              </a:spcBef>
            </a:pPr>
            <a:endParaRPr lang="en-US" sz="700"/>
          </a:p>
        </p:txBody>
      </p:sp>
      <p:pic>
        <p:nvPicPr>
          <p:cNvPr id="186379" name="Picture 11" descr="Picture2"/>
          <p:cNvPicPr>
            <a:picLocks noChangeAspect="1" noChangeArrowheads="1"/>
          </p:cNvPicPr>
          <p:nvPr/>
        </p:nvPicPr>
        <p:blipFill>
          <a:blip r:embed="rId19" cstate="email"/>
          <a:srcRect t="8623" b="14166"/>
          <a:stretch>
            <a:fillRect/>
          </a:stretch>
        </p:blipFill>
        <p:spPr bwMode="auto">
          <a:xfrm>
            <a:off x="7158038" y="5541963"/>
            <a:ext cx="1746250" cy="903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6381" name="Picture 13" descr="Picture2"/>
          <p:cNvPicPr>
            <a:picLocks noChangeAspect="1" noChangeArrowheads="1"/>
          </p:cNvPicPr>
          <p:nvPr userDrawn="1"/>
        </p:nvPicPr>
        <p:blipFill>
          <a:blip r:embed="rId19" cstate="email"/>
          <a:srcRect t="8623" b="14166"/>
          <a:stretch>
            <a:fillRect/>
          </a:stretch>
        </p:blipFill>
        <p:spPr bwMode="auto">
          <a:xfrm>
            <a:off x="7158038" y="5541963"/>
            <a:ext cx="1746250" cy="903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6382" name="Picture 14"/>
          <p:cNvPicPr>
            <a:picLocks noChangeAspect="1" noChangeArrowheads="1"/>
          </p:cNvPicPr>
          <p:nvPr userDrawn="1"/>
        </p:nvPicPr>
        <p:blipFill>
          <a:blip r:embed="rId2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" y="6172200"/>
            <a:ext cx="1384300" cy="28257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transition>
    <p:split orient="vert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SzPct val="60000"/>
        <a:buFont typeface="Wingdings" pitchFamily="2" charset="2"/>
        <a:buChar char="l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9300" indent="-2921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–"/>
        <a:defRPr sz="2400">
          <a:solidFill>
            <a:srgbClr val="000000"/>
          </a:solidFill>
          <a:latin typeface="+mn-lt"/>
        </a:defRPr>
      </a:lvl2pPr>
      <a:lvl3pPr marL="10922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•"/>
        <a:defRPr sz="2000">
          <a:solidFill>
            <a:srgbClr val="000000"/>
          </a:solidFill>
          <a:latin typeface="+mn-lt"/>
        </a:defRPr>
      </a:lvl3pPr>
      <a:lvl4pPr marL="14351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–"/>
        <a:defRPr>
          <a:solidFill>
            <a:srgbClr val="000000"/>
          </a:solidFill>
          <a:latin typeface="+mn-lt"/>
        </a:defRPr>
      </a:lvl4pPr>
      <a:lvl5pPr marL="17780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5pPr>
      <a:lvl6pPr marL="22352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6pPr>
      <a:lvl7pPr marL="26924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7pPr>
      <a:lvl8pPr marL="31496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8pPr>
      <a:lvl9pPr marL="36068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jpeg"/><Relationship Id="rId26" Type="http://schemas.openxmlformats.org/officeDocument/2006/relationships/image" Target="../media/image76.jpeg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72.jpeg"/><Relationship Id="rId34" Type="http://schemas.openxmlformats.org/officeDocument/2006/relationships/image" Target="../media/image82.jpeg"/><Relationship Id="rId7" Type="http://schemas.openxmlformats.org/officeDocument/2006/relationships/image" Target="../media/image58.jpeg"/><Relationship Id="rId12" Type="http://schemas.openxmlformats.org/officeDocument/2006/relationships/image" Target="../media/image63.jpeg"/><Relationship Id="rId17" Type="http://schemas.openxmlformats.org/officeDocument/2006/relationships/image" Target="../media/image68.png"/><Relationship Id="rId25" Type="http://schemas.openxmlformats.org/officeDocument/2006/relationships/image" Target="../media/image75.jpeg"/><Relationship Id="rId33" Type="http://schemas.openxmlformats.org/officeDocument/2006/relationships/image" Target="../media/image81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7.png"/><Relationship Id="rId20" Type="http://schemas.openxmlformats.org/officeDocument/2006/relationships/image" Target="../media/image71.jpeg"/><Relationship Id="rId29" Type="http://schemas.openxmlformats.org/officeDocument/2006/relationships/image" Target="../media/image79.jpeg"/><Relationship Id="rId1" Type="http://schemas.openxmlformats.org/officeDocument/2006/relationships/vmlDrawing" Target="../drawings/vmlDrawing3.vml"/><Relationship Id="rId6" Type="http://schemas.openxmlformats.org/officeDocument/2006/relationships/image" Target="../media/image57.png"/><Relationship Id="rId11" Type="http://schemas.openxmlformats.org/officeDocument/2006/relationships/image" Target="../media/image62.jpeg"/><Relationship Id="rId24" Type="http://schemas.openxmlformats.org/officeDocument/2006/relationships/image" Target="../media/image74.jpeg"/><Relationship Id="rId32" Type="http://schemas.openxmlformats.org/officeDocument/2006/relationships/oleObject" Target="../embeddings/oleObject4.bin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oleObject" Target="../embeddings/oleObject2.bin"/><Relationship Id="rId28" Type="http://schemas.openxmlformats.org/officeDocument/2006/relationships/image" Target="../media/image78.jpeg"/><Relationship Id="rId10" Type="http://schemas.openxmlformats.org/officeDocument/2006/relationships/image" Target="../media/image61.png"/><Relationship Id="rId19" Type="http://schemas.openxmlformats.org/officeDocument/2006/relationships/image" Target="../media/image70.jpeg"/><Relationship Id="rId31" Type="http://schemas.openxmlformats.org/officeDocument/2006/relationships/oleObject" Target="../embeddings/oleObject3.bin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7.jpeg"/><Relationship Id="rId30" Type="http://schemas.openxmlformats.org/officeDocument/2006/relationships/image" Target="../media/image80.png"/><Relationship Id="rId35" Type="http://schemas.openxmlformats.org/officeDocument/2006/relationships/image" Target="../media/image8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13" Type="http://schemas.openxmlformats.org/officeDocument/2006/relationships/image" Target="../media/image94.wmf"/><Relationship Id="rId18" Type="http://schemas.openxmlformats.org/officeDocument/2006/relationships/image" Target="../media/image99.jpeg"/><Relationship Id="rId3" Type="http://schemas.openxmlformats.org/officeDocument/2006/relationships/image" Target="../media/image84.jpeg"/><Relationship Id="rId7" Type="http://schemas.openxmlformats.org/officeDocument/2006/relationships/image" Target="../media/image88.jpeg"/><Relationship Id="rId12" Type="http://schemas.openxmlformats.org/officeDocument/2006/relationships/image" Target="../media/image93.jpeg"/><Relationship Id="rId17" Type="http://schemas.openxmlformats.org/officeDocument/2006/relationships/image" Target="../media/image98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7.jpe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7.png"/><Relationship Id="rId11" Type="http://schemas.openxmlformats.org/officeDocument/2006/relationships/image" Target="../media/image92.jpeg"/><Relationship Id="rId5" Type="http://schemas.openxmlformats.org/officeDocument/2006/relationships/image" Target="../media/image86.png"/><Relationship Id="rId15" Type="http://schemas.openxmlformats.org/officeDocument/2006/relationships/image" Target="../media/image96.jpeg"/><Relationship Id="rId10" Type="http://schemas.openxmlformats.org/officeDocument/2006/relationships/image" Target="../media/image91.jpeg"/><Relationship Id="rId19" Type="http://schemas.openxmlformats.org/officeDocument/2006/relationships/image" Target="../media/image100.jpeg"/><Relationship Id="rId4" Type="http://schemas.openxmlformats.org/officeDocument/2006/relationships/image" Target="../media/image85.jpeg"/><Relationship Id="rId9" Type="http://schemas.openxmlformats.org/officeDocument/2006/relationships/image" Target="../media/image90.jpeg"/><Relationship Id="rId14" Type="http://schemas.openxmlformats.org/officeDocument/2006/relationships/image" Target="../media/image9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toemerson.com/jsp/index.js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3" Type="http://schemas.openxmlformats.org/officeDocument/2006/relationships/image" Target="../media/image104.jpeg"/><Relationship Id="rId7" Type="http://schemas.openxmlformats.org/officeDocument/2006/relationships/image" Target="../media/image108.jpeg"/><Relationship Id="rId12" Type="http://schemas.openxmlformats.org/officeDocument/2006/relationships/image" Target="../media/image1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jpeg"/><Relationship Id="rId11" Type="http://schemas.openxmlformats.org/officeDocument/2006/relationships/image" Target="../media/image112.jpeg"/><Relationship Id="rId5" Type="http://schemas.openxmlformats.org/officeDocument/2006/relationships/image" Target="../media/image106.jpeg"/><Relationship Id="rId10" Type="http://schemas.openxmlformats.org/officeDocument/2006/relationships/image" Target="../media/image111.jpeg"/><Relationship Id="rId4" Type="http://schemas.openxmlformats.org/officeDocument/2006/relationships/image" Target="../media/image105.jpeg"/><Relationship Id="rId9" Type="http://schemas.openxmlformats.org/officeDocument/2006/relationships/image" Target="../media/image11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eg"/><Relationship Id="rId3" Type="http://schemas.openxmlformats.org/officeDocument/2006/relationships/image" Target="../media/image114.jpeg"/><Relationship Id="rId7" Type="http://schemas.openxmlformats.org/officeDocument/2006/relationships/image" Target="../media/image1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eg"/><Relationship Id="rId5" Type="http://schemas.openxmlformats.org/officeDocument/2006/relationships/image" Target="../media/image116.jpeg"/><Relationship Id="rId10" Type="http://schemas.openxmlformats.org/officeDocument/2006/relationships/image" Target="../media/image121.jpeg"/><Relationship Id="rId4" Type="http://schemas.openxmlformats.org/officeDocument/2006/relationships/image" Target="../media/image115.jpeg"/><Relationship Id="rId9" Type="http://schemas.openxmlformats.org/officeDocument/2006/relationships/image" Target="../media/image12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gif"/><Relationship Id="rId7" Type="http://schemas.openxmlformats.org/officeDocument/2006/relationships/image" Target="../media/image127.pn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6.jpeg"/><Relationship Id="rId5" Type="http://schemas.openxmlformats.org/officeDocument/2006/relationships/image" Target="../media/image125.jpe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26" Type="http://schemas.openxmlformats.org/officeDocument/2006/relationships/image" Target="../media/image150.png"/><Relationship Id="rId39" Type="http://schemas.openxmlformats.org/officeDocument/2006/relationships/image" Target="../media/image161.png"/><Relationship Id="rId3" Type="http://schemas.openxmlformats.org/officeDocument/2006/relationships/hyperlink" Target="http://www.caltex.com/corp/en/corp.asp" TargetMode="External"/><Relationship Id="rId21" Type="http://schemas.openxmlformats.org/officeDocument/2006/relationships/image" Target="../media/image145.jpeg"/><Relationship Id="rId34" Type="http://schemas.openxmlformats.org/officeDocument/2006/relationships/hyperlink" Target="http://www.oiltanking.com/Oiltanking/en/home/index.php" TargetMode="External"/><Relationship Id="rId42" Type="http://schemas.openxmlformats.org/officeDocument/2006/relationships/image" Target="../media/image163.png"/><Relationship Id="rId47" Type="http://schemas.openxmlformats.org/officeDocument/2006/relationships/hyperlink" Target="http://www.lukoil.com/" TargetMode="External"/><Relationship Id="rId50" Type="http://schemas.openxmlformats.org/officeDocument/2006/relationships/image" Target="../media/image168.png"/><Relationship Id="rId7" Type="http://schemas.openxmlformats.org/officeDocument/2006/relationships/hyperlink" Target="http://www.total.com/en/home_page/" TargetMode="External"/><Relationship Id="rId12" Type="http://schemas.openxmlformats.org/officeDocument/2006/relationships/image" Target="../media/image136.png"/><Relationship Id="rId17" Type="http://schemas.openxmlformats.org/officeDocument/2006/relationships/image" Target="../media/image141.jpeg"/><Relationship Id="rId25" Type="http://schemas.openxmlformats.org/officeDocument/2006/relationships/image" Target="../media/image149.png"/><Relationship Id="rId33" Type="http://schemas.openxmlformats.org/officeDocument/2006/relationships/image" Target="../media/image157.png"/><Relationship Id="rId38" Type="http://schemas.openxmlformats.org/officeDocument/2006/relationships/image" Target="../media/image160.png"/><Relationship Id="rId46" Type="http://schemas.openxmlformats.org/officeDocument/2006/relationships/image" Target="../media/image16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40.jpeg"/><Relationship Id="rId20" Type="http://schemas.openxmlformats.org/officeDocument/2006/relationships/image" Target="../media/image144.png"/><Relationship Id="rId29" Type="http://schemas.openxmlformats.org/officeDocument/2006/relationships/image" Target="../media/image153.png"/><Relationship Id="rId41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jpeg"/><Relationship Id="rId11" Type="http://schemas.openxmlformats.org/officeDocument/2006/relationships/image" Target="../media/image135.png"/><Relationship Id="rId24" Type="http://schemas.openxmlformats.org/officeDocument/2006/relationships/image" Target="../media/image148.jpeg"/><Relationship Id="rId32" Type="http://schemas.openxmlformats.org/officeDocument/2006/relationships/image" Target="../media/image156.png"/><Relationship Id="rId37" Type="http://schemas.openxmlformats.org/officeDocument/2006/relationships/hyperlink" Target="http://www.statoil.se/FrontServlet?s=sdh&amp;state=index&amp;showMenu=" TargetMode="External"/><Relationship Id="rId40" Type="http://schemas.openxmlformats.org/officeDocument/2006/relationships/hyperlink" Target="http://english.sinopec.com/" TargetMode="External"/><Relationship Id="rId45" Type="http://schemas.openxmlformats.org/officeDocument/2006/relationships/image" Target="../media/image165.png"/><Relationship Id="rId5" Type="http://schemas.openxmlformats.org/officeDocument/2006/relationships/hyperlink" Target="http://www.vopak.com/index.php" TargetMode="External"/><Relationship Id="rId15" Type="http://schemas.openxmlformats.org/officeDocument/2006/relationships/image" Target="../media/image139.png"/><Relationship Id="rId23" Type="http://schemas.openxmlformats.org/officeDocument/2006/relationships/image" Target="../media/image147.png"/><Relationship Id="rId28" Type="http://schemas.openxmlformats.org/officeDocument/2006/relationships/image" Target="../media/image152.png"/><Relationship Id="rId36" Type="http://schemas.openxmlformats.org/officeDocument/2006/relationships/image" Target="../media/image159.png"/><Relationship Id="rId49" Type="http://schemas.openxmlformats.org/officeDocument/2006/relationships/hyperlink" Target="http://www.pacterm.com/Default.aspx?FolderID=83" TargetMode="External"/><Relationship Id="rId10" Type="http://schemas.openxmlformats.org/officeDocument/2006/relationships/hyperlink" Target="http://www.pdvsa.com/" TargetMode="External"/><Relationship Id="rId19" Type="http://schemas.openxmlformats.org/officeDocument/2006/relationships/image" Target="../media/image143.png"/><Relationship Id="rId31" Type="http://schemas.openxmlformats.org/officeDocument/2006/relationships/image" Target="../media/image155.png"/><Relationship Id="rId44" Type="http://schemas.openxmlformats.org/officeDocument/2006/relationships/image" Target="../media/image164.jpeg"/><Relationship Id="rId4" Type="http://schemas.openxmlformats.org/officeDocument/2006/relationships/image" Target="../media/image131.png"/><Relationship Id="rId9" Type="http://schemas.openxmlformats.org/officeDocument/2006/relationships/image" Target="../media/image134.pn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Relationship Id="rId27" Type="http://schemas.openxmlformats.org/officeDocument/2006/relationships/image" Target="../media/image151.jpeg"/><Relationship Id="rId30" Type="http://schemas.openxmlformats.org/officeDocument/2006/relationships/image" Target="../media/image154.png"/><Relationship Id="rId35" Type="http://schemas.openxmlformats.org/officeDocument/2006/relationships/image" Target="../media/image158.jpeg"/><Relationship Id="rId43" Type="http://schemas.openxmlformats.org/officeDocument/2006/relationships/hyperlink" Target="http://www.repsol.com/es_en/default.aspx" TargetMode="External"/><Relationship Id="rId48" Type="http://schemas.openxmlformats.org/officeDocument/2006/relationships/image" Target="../media/image167.png"/><Relationship Id="rId8" Type="http://schemas.openxmlformats.org/officeDocument/2006/relationships/image" Target="../media/image1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jpeg"/><Relationship Id="rId3" Type="http://schemas.openxmlformats.org/officeDocument/2006/relationships/image" Target="../media/image176.jpeg"/><Relationship Id="rId7" Type="http://schemas.openxmlformats.org/officeDocument/2006/relationships/image" Target="../media/image180.jpeg"/><Relationship Id="rId12" Type="http://schemas.openxmlformats.org/officeDocument/2006/relationships/image" Target="../media/image185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jpeg"/><Relationship Id="rId11" Type="http://schemas.openxmlformats.org/officeDocument/2006/relationships/image" Target="../media/image184.jpeg"/><Relationship Id="rId5" Type="http://schemas.openxmlformats.org/officeDocument/2006/relationships/image" Target="../media/image178.jpeg"/><Relationship Id="rId10" Type="http://schemas.openxmlformats.org/officeDocument/2006/relationships/image" Target="../media/image183.jpeg"/><Relationship Id="rId4" Type="http://schemas.openxmlformats.org/officeDocument/2006/relationships/image" Target="../media/image177.jpeg"/><Relationship Id="rId9" Type="http://schemas.openxmlformats.org/officeDocument/2006/relationships/image" Target="../media/image18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13" Type="http://schemas.openxmlformats.org/officeDocument/2006/relationships/notesSlide" Target="../notesSlides/notesSlide14.xml"/><Relationship Id="rId18" Type="http://schemas.openxmlformats.org/officeDocument/2006/relationships/image" Target="../media/image191.jpeg"/><Relationship Id="rId3" Type="http://schemas.openxmlformats.org/officeDocument/2006/relationships/tags" Target="../tags/tag2.xml"/><Relationship Id="rId21" Type="http://schemas.openxmlformats.org/officeDocument/2006/relationships/image" Target="../media/image194.jpeg"/><Relationship Id="rId7" Type="http://schemas.openxmlformats.org/officeDocument/2006/relationships/tags" Target="../tags/tag6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190.jpeg"/><Relationship Id="rId2" Type="http://schemas.openxmlformats.org/officeDocument/2006/relationships/tags" Target="../tags/tag1.xml"/><Relationship Id="rId16" Type="http://schemas.openxmlformats.org/officeDocument/2006/relationships/image" Target="../media/image189.jpeg"/><Relationship Id="rId20" Type="http://schemas.openxmlformats.org/officeDocument/2006/relationships/image" Target="../media/image193.jpeg"/><Relationship Id="rId1" Type="http://schemas.openxmlformats.org/officeDocument/2006/relationships/vmlDrawing" Target="../drawings/vmlDrawing6.vml"/><Relationship Id="rId6" Type="http://schemas.openxmlformats.org/officeDocument/2006/relationships/tags" Target="../tags/tag5.xml"/><Relationship Id="rId11" Type="http://schemas.openxmlformats.org/officeDocument/2006/relationships/tags" Target="../tags/tag10.xml"/><Relationship Id="rId5" Type="http://schemas.openxmlformats.org/officeDocument/2006/relationships/tags" Target="../tags/tag4.xml"/><Relationship Id="rId15" Type="http://schemas.openxmlformats.org/officeDocument/2006/relationships/image" Target="../media/image188.png"/><Relationship Id="rId23" Type="http://schemas.openxmlformats.org/officeDocument/2006/relationships/image" Target="../media/image196.jpeg"/><Relationship Id="rId10" Type="http://schemas.openxmlformats.org/officeDocument/2006/relationships/tags" Target="../tags/tag9.xml"/><Relationship Id="rId19" Type="http://schemas.openxmlformats.org/officeDocument/2006/relationships/image" Target="../media/image192.png"/><Relationship Id="rId4" Type="http://schemas.openxmlformats.org/officeDocument/2006/relationships/tags" Target="../tags/tag3.xml"/><Relationship Id="rId9" Type="http://schemas.openxmlformats.org/officeDocument/2006/relationships/tags" Target="../tags/tag8.xml"/><Relationship Id="rId14" Type="http://schemas.openxmlformats.org/officeDocument/2006/relationships/oleObject" Target="../embeddings/oleObject9.bin"/><Relationship Id="rId22" Type="http://schemas.openxmlformats.org/officeDocument/2006/relationships/image" Target="../media/image19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18" Type="http://schemas.openxmlformats.org/officeDocument/2006/relationships/image" Target="../media/image27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17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5" Type="http://schemas.openxmlformats.org/officeDocument/2006/relationships/image" Target="../media/image2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Relationship Id="rId14" Type="http://schemas.openxmlformats.org/officeDocument/2006/relationships/image" Target="../media/image2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eg"/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09.png"/><Relationship Id="rId4" Type="http://schemas.openxmlformats.org/officeDocument/2006/relationships/oleObject" Target="../embeddings/oleObject10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Microsoft_Office_Excel_97-2003_Worksheet2.xls"/><Relationship Id="rId4" Type="http://schemas.openxmlformats.org/officeDocument/2006/relationships/oleObject" Target="../embeddings/Microsoft_Office_Excel_97-2003_Worksheet1.xls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jpeg"/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12" Type="http://schemas.openxmlformats.org/officeDocument/2006/relationships/image" Target="../media/image47.jpeg"/><Relationship Id="rId2" Type="http://schemas.openxmlformats.org/officeDocument/2006/relationships/image" Target="../media/image37.jpeg"/><Relationship Id="rId16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5" Type="http://schemas.openxmlformats.org/officeDocument/2006/relationships/image" Target="../media/image5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44700" y="1447800"/>
            <a:ext cx="5921375" cy="1168400"/>
          </a:xfrm>
        </p:spPr>
        <p:txBody>
          <a:bodyPr/>
          <a:lstStyle/>
          <a:p>
            <a:pPr>
              <a:defRPr/>
            </a:pPr>
            <a:r>
              <a:rPr lang="en-US" smtClean="0"/>
              <a:t>Rosemount Tank Radar</a:t>
            </a:r>
          </a:p>
        </p:txBody>
      </p:sp>
      <p:pic>
        <p:nvPicPr>
          <p:cNvPr id="29699" name="Picture 6" descr="Hamn-titelsidan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-22225" y="0"/>
            <a:ext cx="198120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53F78-E759-44F8-A1E3-FC965C6DB620}" type="slidenum">
              <a:rPr lang="en-US"/>
              <a:pPr/>
              <a:t>10</a:t>
            </a:fld>
            <a:endParaRPr lang="en-US"/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Rosemount Product Offering</a:t>
            </a:r>
          </a:p>
        </p:txBody>
      </p:sp>
      <p:pic>
        <p:nvPicPr>
          <p:cNvPr id="433155" name="Picture 3" descr="001EC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E3E3E3"/>
              </a:clrFrom>
              <a:clrTo>
                <a:srgbClr val="E3E3E3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41463" y="4071938"/>
            <a:ext cx="746125" cy="1087437"/>
          </a:xfrm>
          <a:prstGeom prst="rect">
            <a:avLst/>
          </a:prstGeom>
          <a:noFill/>
        </p:spPr>
      </p:pic>
      <p:pic>
        <p:nvPicPr>
          <p:cNvPr id="433156" name="Picture 4" descr="3051_305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CFEFE"/>
              </a:clrFrom>
              <a:clrTo>
                <a:srgbClr val="FC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57313" y="2714625"/>
            <a:ext cx="1289050" cy="1290638"/>
          </a:xfrm>
          <a:prstGeom prst="rect">
            <a:avLst/>
          </a:prstGeom>
          <a:noFill/>
        </p:spPr>
      </p:pic>
      <p:pic>
        <p:nvPicPr>
          <p:cNvPr id="433157" name="Picture 5"/>
          <p:cNvPicPr>
            <a:picLocks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576263" y="2854325"/>
            <a:ext cx="693737" cy="10509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433158" name="Picture 6" descr="3051T"/>
          <p:cNvPicPr>
            <a:picLocks noChangeAspect="1" noChangeArrowheads="1"/>
          </p:cNvPicPr>
          <p:nvPr/>
        </p:nvPicPr>
        <p:blipFill>
          <a:blip r:embed="rId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438" y="4108450"/>
            <a:ext cx="673100" cy="896938"/>
          </a:xfrm>
          <a:prstGeom prst="rect">
            <a:avLst/>
          </a:prstGeom>
          <a:noFill/>
        </p:spPr>
      </p:pic>
      <p:pic>
        <p:nvPicPr>
          <p:cNvPr id="433159" name="Picture 7" descr="hcfbnrb"/>
          <p:cNvPicPr>
            <a:picLocks noChangeAspect="1" noChangeArrowheads="1"/>
          </p:cNvPicPr>
          <p:nvPr/>
        </p:nvPicPr>
        <p:blipFill>
          <a:blip r:embed="rId8" cstate="email"/>
          <a:srcRect l="1967" t="9375" r="59967" b="13750"/>
          <a:stretch>
            <a:fillRect/>
          </a:stretch>
        </p:blipFill>
        <p:spPr bwMode="auto">
          <a:xfrm>
            <a:off x="2700338" y="6237288"/>
            <a:ext cx="1195387" cy="385762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chemeClr val="hlink"/>
            </a:outerShdw>
          </a:effectLst>
        </p:spPr>
      </p:pic>
      <p:sp>
        <p:nvSpPr>
          <p:cNvPr id="433160" name="Text Box 8"/>
          <p:cNvSpPr txBox="1">
            <a:spLocks noChangeArrowheads="1"/>
          </p:cNvSpPr>
          <p:nvPr/>
        </p:nvSpPr>
        <p:spPr bwMode="auto">
          <a:xfrm>
            <a:off x="685800" y="1095375"/>
            <a:ext cx="149066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l"/>
            <a:r>
              <a:rPr lang="en-US" sz="2400" u="sng"/>
              <a:t>Pressure</a:t>
            </a:r>
            <a:endParaRPr lang="en-US" sz="2400"/>
          </a:p>
        </p:txBody>
      </p:sp>
      <p:sp>
        <p:nvSpPr>
          <p:cNvPr id="433161" name="Text Box 9"/>
          <p:cNvSpPr txBox="1">
            <a:spLocks noChangeArrowheads="1"/>
          </p:cNvSpPr>
          <p:nvPr/>
        </p:nvSpPr>
        <p:spPr bwMode="auto">
          <a:xfrm>
            <a:off x="2484438" y="1095375"/>
            <a:ext cx="20320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l"/>
            <a:r>
              <a:rPr lang="en-US" sz="2400" u="sng"/>
              <a:t>Temperature</a:t>
            </a:r>
            <a:endParaRPr lang="en-US" sz="2400"/>
          </a:p>
        </p:txBody>
      </p:sp>
      <p:pic>
        <p:nvPicPr>
          <p:cNvPr id="433162" name="Picture 10" descr="144-3"/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3492500" y="4292600"/>
            <a:ext cx="509588" cy="569913"/>
          </a:xfrm>
          <a:prstGeom prst="rect">
            <a:avLst/>
          </a:prstGeom>
          <a:noFill/>
        </p:spPr>
      </p:pic>
      <p:pic>
        <p:nvPicPr>
          <p:cNvPr id="433163" name="Picture 11"/>
          <p:cNvPicPr>
            <a:picLocks noChangeArrowheads="1"/>
          </p:cNvPicPr>
          <p:nvPr/>
        </p:nvPicPr>
        <p:blipFill>
          <a:blip r:embed="rId1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55875" y="2325688"/>
            <a:ext cx="850900" cy="80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3164" name="Picture 12" descr="pb-logo"/>
          <p:cNvPicPr>
            <a:picLocks noChangeAspect="1" noChangeArrowheads="1"/>
          </p:cNvPicPr>
          <p:nvPr/>
        </p:nvPicPr>
        <p:blipFill>
          <a:blip r:embed="rId11" cstate="email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84888" y="6308725"/>
            <a:ext cx="995362" cy="381000"/>
          </a:xfrm>
          <a:prstGeom prst="rect">
            <a:avLst/>
          </a:prstGeom>
          <a:noFill/>
        </p:spPr>
      </p:pic>
      <p:pic>
        <p:nvPicPr>
          <p:cNvPr id="433165" name="Picture 13" descr="644_2"/>
          <p:cNvPicPr>
            <a:picLocks noChangeAspect="1" noChangeArrowheads="1"/>
          </p:cNvPicPr>
          <p:nvPr/>
        </p:nvPicPr>
        <p:blipFill>
          <a:blip r:embed="rId1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35375" y="3462338"/>
            <a:ext cx="793750" cy="687387"/>
          </a:xfrm>
          <a:prstGeom prst="rect">
            <a:avLst/>
          </a:prstGeom>
          <a:noFill/>
        </p:spPr>
      </p:pic>
      <p:sp>
        <p:nvSpPr>
          <p:cNvPr id="433166" name="Text Box 14"/>
          <p:cNvSpPr txBox="1">
            <a:spLocks noChangeArrowheads="1"/>
          </p:cNvSpPr>
          <p:nvPr/>
        </p:nvSpPr>
        <p:spPr bwMode="auto">
          <a:xfrm>
            <a:off x="5435600" y="1095375"/>
            <a:ext cx="11557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l"/>
            <a:r>
              <a:rPr lang="en-US" sz="2400" u="sng"/>
              <a:t>Level</a:t>
            </a:r>
            <a:endParaRPr lang="en-US" sz="2400"/>
          </a:p>
        </p:txBody>
      </p:sp>
      <p:sp>
        <p:nvSpPr>
          <p:cNvPr id="433167" name="Text Box 15"/>
          <p:cNvSpPr txBox="1">
            <a:spLocks noChangeArrowheads="1"/>
          </p:cNvSpPr>
          <p:nvPr/>
        </p:nvSpPr>
        <p:spPr bwMode="auto">
          <a:xfrm>
            <a:off x="7570788" y="1095375"/>
            <a:ext cx="963612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l"/>
            <a:r>
              <a:rPr lang="en-US" sz="2400" u="sng"/>
              <a:t>Flow</a:t>
            </a:r>
            <a:endParaRPr lang="en-US" sz="2400"/>
          </a:p>
        </p:txBody>
      </p:sp>
      <p:pic>
        <p:nvPicPr>
          <p:cNvPr id="433168" name="Picture 16" descr="8800cfwhi"/>
          <p:cNvPicPr>
            <a:picLocks noChangeAspect="1" noChangeArrowheads="1"/>
          </p:cNvPicPr>
          <p:nvPr/>
        </p:nvPicPr>
        <p:blipFill>
          <a:blip r:embed="rId13" cstate="email"/>
          <a:srcRect/>
          <a:stretch>
            <a:fillRect/>
          </a:stretch>
        </p:blipFill>
        <p:spPr bwMode="auto">
          <a:xfrm>
            <a:off x="7207250" y="1652588"/>
            <a:ext cx="1055688" cy="1298575"/>
          </a:xfrm>
          <a:prstGeom prst="rect">
            <a:avLst/>
          </a:prstGeom>
          <a:noFill/>
        </p:spPr>
      </p:pic>
      <p:pic>
        <p:nvPicPr>
          <p:cNvPr id="433169" name="Picture 17" descr="8732L0003"/>
          <p:cNvPicPr>
            <a:picLocks noChangeAspect="1" noChangeArrowheads="1"/>
          </p:cNvPicPr>
          <p:nvPr/>
        </p:nvPicPr>
        <p:blipFill>
          <a:blip r:embed="rId14" cstate="email">
            <a:lum bright="-6000" contrast="42000"/>
          </a:blip>
          <a:srcRect/>
          <a:stretch>
            <a:fillRect/>
          </a:stretch>
        </p:blipFill>
        <p:spPr bwMode="auto">
          <a:xfrm>
            <a:off x="7885113" y="4365625"/>
            <a:ext cx="1039812" cy="1295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33170" name="Picture 18" descr="FF logo"/>
          <p:cNvPicPr>
            <a:picLocks noChangeAspect="1" noChangeArrowheads="1"/>
          </p:cNvPicPr>
          <p:nvPr/>
        </p:nvPicPr>
        <p:blipFill>
          <a:blip r:embed="rId1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6165850"/>
            <a:ext cx="630238" cy="528638"/>
          </a:xfrm>
          <a:prstGeom prst="rect">
            <a:avLst/>
          </a:prstGeom>
          <a:noFill/>
        </p:spPr>
      </p:pic>
      <p:pic>
        <p:nvPicPr>
          <p:cNvPr id="433171" name="Picture 19"/>
          <p:cNvPicPr>
            <a:picLocks noChangeAspect="1" noChangeArrowheads="1"/>
          </p:cNvPicPr>
          <p:nvPr/>
        </p:nvPicPr>
        <p:blipFill>
          <a:blip r:embed="rId16" cstate="email"/>
          <a:srcRect/>
          <a:stretch>
            <a:fillRect/>
          </a:stretch>
        </p:blipFill>
        <p:spPr bwMode="auto">
          <a:xfrm>
            <a:off x="3419475" y="2151063"/>
            <a:ext cx="1154113" cy="11525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</p:pic>
      <p:pic>
        <p:nvPicPr>
          <p:cNvPr id="433172" name="Picture 20"/>
          <p:cNvPicPr>
            <a:picLocks noChangeAspect="1" noChangeArrowheads="1"/>
          </p:cNvPicPr>
          <p:nvPr/>
        </p:nvPicPr>
        <p:blipFill>
          <a:blip r:embed="rId17" cstate="email"/>
          <a:srcRect/>
          <a:stretch>
            <a:fillRect/>
          </a:stretch>
        </p:blipFill>
        <p:spPr bwMode="auto">
          <a:xfrm>
            <a:off x="2555875" y="3089275"/>
            <a:ext cx="928688" cy="1155700"/>
          </a:xfrm>
          <a:prstGeom prst="rect">
            <a:avLst/>
          </a:prstGeom>
          <a:noFill/>
        </p:spPr>
      </p:pic>
      <p:pic>
        <p:nvPicPr>
          <p:cNvPr id="433173" name="Picture 21" descr="3244MVF with dual sensor"/>
          <p:cNvPicPr>
            <a:picLocks noChangeAspect="1" noChangeArrowheads="1"/>
          </p:cNvPicPr>
          <p:nvPr/>
        </p:nvPicPr>
        <p:blipFill>
          <a:blip r:embed="rId18" cstate="email">
            <a:clrChange>
              <a:clrFrom>
                <a:srgbClr val="FFFFFB"/>
              </a:clrFrom>
              <a:clrTo>
                <a:srgbClr val="FFFFFB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52713" y="1473200"/>
            <a:ext cx="1881187" cy="887413"/>
          </a:xfrm>
          <a:prstGeom prst="rect">
            <a:avLst/>
          </a:prstGeom>
          <a:noFill/>
        </p:spPr>
      </p:pic>
      <p:pic>
        <p:nvPicPr>
          <p:cNvPr id="433174" name="Picture 22" descr="3300_coax1"/>
          <p:cNvPicPr>
            <a:picLocks noChangeAspect="1" noChangeArrowheads="1"/>
          </p:cNvPicPr>
          <p:nvPr/>
        </p:nvPicPr>
        <p:blipFill>
          <a:blip r:embed="rId19" cstate="email"/>
          <a:srcRect/>
          <a:stretch>
            <a:fillRect/>
          </a:stretch>
        </p:blipFill>
        <p:spPr bwMode="auto">
          <a:xfrm>
            <a:off x="6015038" y="1765300"/>
            <a:ext cx="800100" cy="1266825"/>
          </a:xfrm>
          <a:prstGeom prst="rect">
            <a:avLst/>
          </a:prstGeom>
          <a:noFill/>
        </p:spPr>
      </p:pic>
      <p:pic>
        <p:nvPicPr>
          <p:cNvPr id="433175" name="Picture 23" descr="5600 with 2210 DU mounted"/>
          <p:cNvPicPr>
            <a:picLocks noChangeAspect="1" noChangeArrowheads="1"/>
          </p:cNvPicPr>
          <p:nvPr/>
        </p:nvPicPr>
        <p:blipFill>
          <a:blip r:embed="rId20" cstate="email"/>
          <a:srcRect/>
          <a:stretch>
            <a:fillRect/>
          </a:stretch>
        </p:blipFill>
        <p:spPr bwMode="auto">
          <a:xfrm>
            <a:off x="5497513" y="1674813"/>
            <a:ext cx="5556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3176" name="Picture 24" descr="Tuned"/>
          <p:cNvPicPr>
            <a:picLocks noChangeAspect="1" noChangeArrowheads="1"/>
          </p:cNvPicPr>
          <p:nvPr/>
        </p:nvPicPr>
        <p:blipFill>
          <a:blip r:embed="rId2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5963" y="3068638"/>
            <a:ext cx="1436687" cy="1150937"/>
          </a:xfrm>
          <a:prstGeom prst="rect">
            <a:avLst/>
          </a:prstGeom>
          <a:noFill/>
        </p:spPr>
      </p:pic>
      <p:pic>
        <p:nvPicPr>
          <p:cNvPr id="433177" name="Picture 25"/>
          <p:cNvPicPr>
            <a:picLocks noChangeAspect="1" noChangeArrowheads="1"/>
          </p:cNvPicPr>
          <p:nvPr/>
        </p:nvPicPr>
        <p:blipFill>
          <a:blip r:embed="rId22" cstate="email"/>
          <a:srcRect/>
          <a:stretch>
            <a:fillRect/>
          </a:stretch>
        </p:blipFill>
        <p:spPr bwMode="auto">
          <a:xfrm>
            <a:off x="5003800" y="2708275"/>
            <a:ext cx="568325" cy="792163"/>
          </a:xfrm>
          <a:prstGeom prst="rect">
            <a:avLst/>
          </a:prstGeom>
          <a:noFill/>
        </p:spPr>
      </p:pic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7351713" y="3622675"/>
            <a:ext cx="441325" cy="601663"/>
            <a:chOff x="2940" y="1075"/>
            <a:chExt cx="534" cy="667"/>
          </a:xfrm>
        </p:grpSpPr>
        <p:graphicFrame>
          <p:nvGraphicFramePr>
            <p:cNvPr id="433179" name="Object 27"/>
            <p:cNvGraphicFramePr>
              <a:graphicFrameLocks noChangeAspect="1"/>
            </p:cNvGraphicFramePr>
            <p:nvPr/>
          </p:nvGraphicFramePr>
          <p:xfrm>
            <a:off x="2940" y="1075"/>
            <a:ext cx="534" cy="667"/>
          </p:xfrm>
          <a:graphic>
            <a:graphicData uri="http://schemas.openxmlformats.org/presentationml/2006/ole">
              <p:oleObj spid="_x0000_s77828" name="Bitmap Image" r:id="rId23" imgW="2742857" imgH="3638095" progId="PBrush">
                <p:embed/>
              </p:oleObj>
            </a:graphicData>
          </a:graphic>
        </p:graphicFrame>
        <p:pic>
          <p:nvPicPr>
            <p:cNvPr id="433180" name="Picture 28" descr="405Ph0111"/>
            <p:cNvPicPr>
              <a:picLocks noChangeAspect="1" noChangeArrowheads="1"/>
            </p:cNvPicPr>
            <p:nvPr/>
          </p:nvPicPr>
          <p:blipFill>
            <a:blip r:embed="rId24" cstate="email"/>
            <a:srcRect/>
            <a:stretch>
              <a:fillRect/>
            </a:stretch>
          </p:blipFill>
          <p:spPr bwMode="auto">
            <a:xfrm>
              <a:off x="3153" y="1466"/>
              <a:ext cx="117" cy="135"/>
            </a:xfrm>
            <a:prstGeom prst="rect">
              <a:avLst/>
            </a:prstGeom>
            <a:noFill/>
          </p:spPr>
        </p:pic>
        <p:pic>
          <p:nvPicPr>
            <p:cNvPr id="433181" name="Picture 29" descr="405Ph0111"/>
            <p:cNvPicPr>
              <a:picLocks noChangeAspect="1" noChangeArrowheads="1"/>
            </p:cNvPicPr>
            <p:nvPr/>
          </p:nvPicPr>
          <p:blipFill>
            <a:blip r:embed="rId25" cstate="email"/>
            <a:srcRect/>
            <a:stretch>
              <a:fillRect/>
            </a:stretch>
          </p:blipFill>
          <p:spPr bwMode="auto">
            <a:xfrm>
              <a:off x="3157" y="1479"/>
              <a:ext cx="62" cy="60"/>
            </a:xfrm>
            <a:prstGeom prst="rect">
              <a:avLst/>
            </a:prstGeom>
            <a:noFill/>
          </p:spPr>
        </p:pic>
        <p:pic>
          <p:nvPicPr>
            <p:cNvPr id="433182" name="Picture 30" descr="405Ph0111"/>
            <p:cNvPicPr>
              <a:picLocks noChangeAspect="1" noChangeArrowheads="1"/>
            </p:cNvPicPr>
            <p:nvPr/>
          </p:nvPicPr>
          <p:blipFill>
            <a:blip r:embed="rId26" cstate="email"/>
            <a:srcRect/>
            <a:stretch>
              <a:fillRect/>
            </a:stretch>
          </p:blipFill>
          <p:spPr bwMode="auto">
            <a:xfrm>
              <a:off x="3218" y="1475"/>
              <a:ext cx="63" cy="60"/>
            </a:xfrm>
            <a:prstGeom prst="rect">
              <a:avLst/>
            </a:prstGeom>
            <a:noFill/>
          </p:spPr>
        </p:pic>
        <p:pic>
          <p:nvPicPr>
            <p:cNvPr id="433183" name="Picture 31" descr="405Ph0111"/>
            <p:cNvPicPr>
              <a:picLocks noChangeAspect="1" noChangeArrowheads="1"/>
            </p:cNvPicPr>
            <p:nvPr/>
          </p:nvPicPr>
          <p:blipFill>
            <a:blip r:embed="rId26" cstate="email"/>
            <a:srcRect/>
            <a:stretch>
              <a:fillRect/>
            </a:stretch>
          </p:blipFill>
          <p:spPr bwMode="auto">
            <a:xfrm>
              <a:off x="3149" y="1547"/>
              <a:ext cx="63" cy="60"/>
            </a:xfrm>
            <a:prstGeom prst="rect">
              <a:avLst/>
            </a:prstGeom>
            <a:noFill/>
          </p:spPr>
        </p:pic>
        <p:pic>
          <p:nvPicPr>
            <p:cNvPr id="433184" name="Picture 32" descr="405Ph0111"/>
            <p:cNvPicPr>
              <a:picLocks noChangeAspect="1" noChangeArrowheads="1"/>
            </p:cNvPicPr>
            <p:nvPr/>
          </p:nvPicPr>
          <p:blipFill>
            <a:blip r:embed="rId26" cstate="email"/>
            <a:srcRect/>
            <a:stretch>
              <a:fillRect/>
            </a:stretch>
          </p:blipFill>
          <p:spPr bwMode="auto">
            <a:xfrm>
              <a:off x="3214" y="1543"/>
              <a:ext cx="63" cy="60"/>
            </a:xfrm>
            <a:prstGeom prst="rect">
              <a:avLst/>
            </a:prstGeom>
            <a:noFill/>
          </p:spPr>
        </p:pic>
      </p:grpSp>
      <p:pic>
        <p:nvPicPr>
          <p:cNvPr id="433185" name="Picture 33" descr="405Ph0111"/>
          <p:cNvPicPr>
            <a:picLocks noChangeAspect="1" noChangeArrowheads="1"/>
          </p:cNvPicPr>
          <p:nvPr/>
        </p:nvPicPr>
        <p:blipFill>
          <a:blip r:embed="rId27" cstate="email">
            <a:lum bright="6000"/>
          </a:blip>
          <a:srcRect/>
          <a:stretch>
            <a:fillRect/>
          </a:stretch>
        </p:blipFill>
        <p:spPr bwMode="auto">
          <a:xfrm>
            <a:off x="8383588" y="1751013"/>
            <a:ext cx="492125" cy="1108075"/>
          </a:xfrm>
          <a:prstGeom prst="rect">
            <a:avLst/>
          </a:prstGeom>
          <a:noFill/>
        </p:spPr>
      </p:pic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8637588" y="2957513"/>
            <a:ext cx="450850" cy="1349375"/>
            <a:chOff x="2448" y="2695"/>
            <a:chExt cx="705" cy="1417"/>
          </a:xfrm>
        </p:grpSpPr>
        <p:pic>
          <p:nvPicPr>
            <p:cNvPr id="433187" name="Picture 35"/>
            <p:cNvPicPr>
              <a:picLocks noChangeAspect="1" noChangeArrowheads="1"/>
            </p:cNvPicPr>
            <p:nvPr/>
          </p:nvPicPr>
          <p:blipFill>
            <a:blip r:embed="rId28" cstate="email">
              <a:clrChange>
                <a:clrFrom>
                  <a:srgbClr val="FFFEFC"/>
                </a:clrFrom>
                <a:clrTo>
                  <a:srgbClr val="FFFEFC">
                    <a:alpha val="0"/>
                  </a:srgbClr>
                </a:clrTo>
              </a:clrChange>
            </a:blip>
            <a:srcRect b="-698"/>
            <a:stretch>
              <a:fillRect/>
            </a:stretch>
          </p:blipFill>
          <p:spPr bwMode="auto">
            <a:xfrm>
              <a:off x="2448" y="2928"/>
              <a:ext cx="705" cy="11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</p:pic>
        <p:sp>
          <p:nvSpPr>
            <p:cNvPr id="433188" name="Rectangle 36"/>
            <p:cNvSpPr>
              <a:spLocks noChangeArrowheads="1"/>
            </p:cNvSpPr>
            <p:nvPr/>
          </p:nvSpPr>
          <p:spPr bwMode="auto">
            <a:xfrm>
              <a:off x="2676" y="2695"/>
              <a:ext cx="288" cy="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  <a:flatTx/>
            </a:bodyPr>
            <a:lstStyle/>
            <a:p>
              <a:endParaRPr lang="sv-SE" sz="1600">
                <a:solidFill>
                  <a:srgbClr val="02040A"/>
                </a:solidFill>
              </a:endParaRPr>
            </a:p>
          </p:txBody>
        </p:sp>
      </p:grpSp>
      <p:pic>
        <p:nvPicPr>
          <p:cNvPr id="433189" name="Picture 37" descr="MASS-PROBAR-3"/>
          <p:cNvPicPr>
            <a:picLocks noChangeAspect="1" noChangeArrowheads="1"/>
          </p:cNvPicPr>
          <p:nvPr/>
        </p:nvPicPr>
        <p:blipFill>
          <a:blip r:embed="rId29" cstate="email"/>
          <a:srcRect/>
          <a:stretch>
            <a:fillRect/>
          </a:stretch>
        </p:blipFill>
        <p:spPr bwMode="auto">
          <a:xfrm>
            <a:off x="7842250" y="3027363"/>
            <a:ext cx="674688" cy="121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3190" name="Picture 38"/>
          <p:cNvPicPr>
            <a:picLocks noGrp="1" noChangeAspect="1" noChangeArrowheads="1"/>
          </p:cNvPicPr>
          <p:nvPr>
            <p:ph idx="1"/>
          </p:nvPr>
        </p:nvPicPr>
        <p:blipFill>
          <a:blip r:embed="rId30" cstate="email"/>
          <a:srcRect/>
          <a:stretch>
            <a:fillRect/>
          </a:stretch>
        </p:blipFill>
        <p:spPr>
          <a:xfrm>
            <a:off x="4859338" y="3789363"/>
            <a:ext cx="760412" cy="1017587"/>
          </a:xfrm>
          <a:noFill/>
          <a:ln/>
        </p:spPr>
      </p:pic>
      <p:graphicFrame>
        <p:nvGraphicFramePr>
          <p:cNvPr id="433191" name="Object 39"/>
          <p:cNvGraphicFramePr>
            <a:graphicFrameLocks noChangeAspect="1"/>
          </p:cNvGraphicFramePr>
          <p:nvPr/>
        </p:nvGraphicFramePr>
        <p:xfrm>
          <a:off x="1004888" y="4767263"/>
          <a:ext cx="642937" cy="1365250"/>
        </p:xfrm>
        <a:graphic>
          <a:graphicData uri="http://schemas.openxmlformats.org/presentationml/2006/ole">
            <p:oleObj spid="_x0000_s77826" name="Photo Editor Photo" r:id="rId31" imgW="2647619" imgH="5630061" progId="MSPhotoEd.3">
              <p:embed/>
            </p:oleObj>
          </a:graphicData>
        </a:graphic>
      </p:graphicFrame>
      <p:graphicFrame>
        <p:nvGraphicFramePr>
          <p:cNvPr id="433192" name="Object 40"/>
          <p:cNvGraphicFramePr>
            <a:graphicFrameLocks noChangeAspect="1"/>
          </p:cNvGraphicFramePr>
          <p:nvPr/>
        </p:nvGraphicFramePr>
        <p:xfrm>
          <a:off x="2700338" y="4365625"/>
          <a:ext cx="554037" cy="1449388"/>
        </p:xfrm>
        <a:graphic>
          <a:graphicData uri="http://schemas.openxmlformats.org/presentationml/2006/ole">
            <p:oleObj spid="_x0000_s77827" name="Photo Editor Photo" r:id="rId32" imgW="2161905" imgH="5668166" progId="MSPhotoEd.3">
              <p:embed/>
            </p:oleObj>
          </a:graphicData>
        </a:graphic>
      </p:graphicFrame>
      <p:pic>
        <p:nvPicPr>
          <p:cNvPr id="433193" name="Picture 41" descr="3051 Classic low2"/>
          <p:cNvPicPr>
            <a:picLocks noChangeAspect="1" noChangeArrowheads="1"/>
          </p:cNvPicPr>
          <p:nvPr/>
        </p:nvPicPr>
        <p:blipFill>
          <a:blip r:embed="rId33" cstate="email"/>
          <a:srcRect/>
          <a:stretch>
            <a:fillRect/>
          </a:stretch>
        </p:blipFill>
        <p:spPr bwMode="auto">
          <a:xfrm>
            <a:off x="973138" y="1604963"/>
            <a:ext cx="904875" cy="1258887"/>
          </a:xfrm>
          <a:prstGeom prst="rect">
            <a:avLst/>
          </a:prstGeom>
          <a:noFill/>
        </p:spPr>
      </p:pic>
      <p:pic>
        <p:nvPicPr>
          <p:cNvPr id="433194" name="Picture 42" descr="Marine_system_overview"/>
          <p:cNvPicPr>
            <a:picLocks noChangeAspect="1" noChangeArrowheads="1"/>
          </p:cNvPicPr>
          <p:nvPr/>
        </p:nvPicPr>
        <p:blipFill>
          <a:blip r:embed="rId34" cstate="email"/>
          <a:srcRect/>
          <a:stretch>
            <a:fillRect/>
          </a:stretch>
        </p:blipFill>
        <p:spPr bwMode="auto">
          <a:xfrm>
            <a:off x="5940425" y="4508500"/>
            <a:ext cx="1874838" cy="1195388"/>
          </a:xfrm>
          <a:prstGeom prst="rect">
            <a:avLst/>
          </a:prstGeom>
          <a:noFill/>
        </p:spPr>
      </p:pic>
      <p:pic>
        <p:nvPicPr>
          <p:cNvPr id="433195" name="Picture 43" descr="Rex_Rosemount_tank_gauging_system_BlueFrame_wireless_small_2"/>
          <p:cNvPicPr>
            <a:picLocks noChangeAspect="1" noChangeArrowheads="1"/>
          </p:cNvPicPr>
          <p:nvPr/>
        </p:nvPicPr>
        <p:blipFill>
          <a:blip r:embed="rId35" cstate="email"/>
          <a:srcRect/>
          <a:stretch>
            <a:fillRect/>
          </a:stretch>
        </p:blipFill>
        <p:spPr bwMode="auto">
          <a:xfrm>
            <a:off x="3924300" y="4941888"/>
            <a:ext cx="1905000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3"/>
          <p:cNvSpPr>
            <a:spLocks noChangeArrowheads="1"/>
          </p:cNvSpPr>
          <p:nvPr/>
        </p:nvSpPr>
        <p:spPr bwMode="auto">
          <a:xfrm>
            <a:off x="441325" y="5667375"/>
            <a:ext cx="2044700" cy="9683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11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52168-7FF5-4FF0-B46C-3F3843D8C408}" type="slidenum">
              <a:rPr lang="en-US"/>
              <a:pPr/>
              <a:t>11</a:t>
            </a:fld>
            <a:endParaRPr lang="en-US"/>
          </a:p>
        </p:txBody>
      </p:sp>
      <p:sp>
        <p:nvSpPr>
          <p:cNvPr id="429058" name="Rectangle 2"/>
          <p:cNvSpPr>
            <a:spLocks noChangeArrowheads="1"/>
          </p:cNvSpPr>
          <p:nvPr/>
        </p:nvSpPr>
        <p:spPr bwMode="auto">
          <a:xfrm>
            <a:off x="395288" y="1125538"/>
            <a:ext cx="144462" cy="49672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29059" name="Rectangle 3"/>
          <p:cNvSpPr>
            <a:spLocks noChangeArrowheads="1"/>
          </p:cNvSpPr>
          <p:nvPr/>
        </p:nvSpPr>
        <p:spPr bwMode="auto">
          <a:xfrm>
            <a:off x="6908800" y="5629275"/>
            <a:ext cx="2044700" cy="9683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29060" name="Freeform 4"/>
          <p:cNvSpPr>
            <a:spLocks/>
          </p:cNvSpPr>
          <p:nvPr/>
        </p:nvSpPr>
        <p:spPr bwMode="auto">
          <a:xfrm>
            <a:off x="2438400" y="4071938"/>
            <a:ext cx="1081088" cy="2024062"/>
          </a:xfrm>
          <a:custGeom>
            <a:avLst/>
            <a:gdLst/>
            <a:ahLst/>
            <a:cxnLst>
              <a:cxn ang="0">
                <a:pos x="128" y="0"/>
              </a:cxn>
              <a:cxn ang="0">
                <a:pos x="144" y="58"/>
              </a:cxn>
              <a:cxn ang="0">
                <a:pos x="152" y="58"/>
              </a:cxn>
              <a:cxn ang="0">
                <a:pos x="168" y="29"/>
              </a:cxn>
              <a:cxn ang="0">
                <a:pos x="192" y="29"/>
              </a:cxn>
              <a:cxn ang="0">
                <a:pos x="200" y="58"/>
              </a:cxn>
              <a:cxn ang="0">
                <a:pos x="296" y="58"/>
              </a:cxn>
              <a:cxn ang="0">
                <a:pos x="336" y="97"/>
              </a:cxn>
              <a:cxn ang="0">
                <a:pos x="344" y="106"/>
              </a:cxn>
              <a:cxn ang="0">
                <a:pos x="432" y="135"/>
              </a:cxn>
              <a:cxn ang="0">
                <a:pos x="448" y="154"/>
              </a:cxn>
              <a:cxn ang="0">
                <a:pos x="448" y="174"/>
              </a:cxn>
              <a:cxn ang="0">
                <a:pos x="456" y="193"/>
              </a:cxn>
              <a:cxn ang="0">
                <a:pos x="464" y="222"/>
              </a:cxn>
              <a:cxn ang="0">
                <a:pos x="680" y="319"/>
              </a:cxn>
              <a:cxn ang="0">
                <a:pos x="680" y="338"/>
              </a:cxn>
              <a:cxn ang="0">
                <a:pos x="608" y="492"/>
              </a:cxn>
              <a:cxn ang="0">
                <a:pos x="608" y="531"/>
              </a:cxn>
              <a:cxn ang="0">
                <a:pos x="584" y="637"/>
              </a:cxn>
              <a:cxn ang="0">
                <a:pos x="464" y="666"/>
              </a:cxn>
              <a:cxn ang="0">
                <a:pos x="464" y="714"/>
              </a:cxn>
              <a:cxn ang="0">
                <a:pos x="408" y="859"/>
              </a:cxn>
              <a:cxn ang="0">
                <a:pos x="376" y="859"/>
              </a:cxn>
              <a:cxn ang="0">
                <a:pos x="344" y="849"/>
              </a:cxn>
              <a:cxn ang="0">
                <a:pos x="376" y="878"/>
              </a:cxn>
              <a:cxn ang="0">
                <a:pos x="344" y="936"/>
              </a:cxn>
              <a:cxn ang="0">
                <a:pos x="296" y="956"/>
              </a:cxn>
              <a:cxn ang="0">
                <a:pos x="272" y="975"/>
              </a:cxn>
              <a:cxn ang="0">
                <a:pos x="240" y="975"/>
              </a:cxn>
              <a:cxn ang="0">
                <a:pos x="264" y="1013"/>
              </a:cxn>
              <a:cxn ang="0">
                <a:pos x="232" y="1042"/>
              </a:cxn>
              <a:cxn ang="0">
                <a:pos x="208" y="1100"/>
              </a:cxn>
              <a:cxn ang="0">
                <a:pos x="232" y="1129"/>
              </a:cxn>
              <a:cxn ang="0">
                <a:pos x="192" y="1187"/>
              </a:cxn>
              <a:cxn ang="0">
                <a:pos x="184" y="1235"/>
              </a:cxn>
              <a:cxn ang="0">
                <a:pos x="232" y="1274"/>
              </a:cxn>
              <a:cxn ang="0">
                <a:pos x="168" y="1274"/>
              </a:cxn>
              <a:cxn ang="0">
                <a:pos x="168" y="1255"/>
              </a:cxn>
              <a:cxn ang="0">
                <a:pos x="128" y="1255"/>
              </a:cxn>
              <a:cxn ang="0">
                <a:pos x="112" y="1100"/>
              </a:cxn>
              <a:cxn ang="0">
                <a:pos x="128" y="1081"/>
              </a:cxn>
              <a:cxn ang="0">
                <a:pos x="128" y="1013"/>
              </a:cxn>
              <a:cxn ang="0">
                <a:pos x="128" y="907"/>
              </a:cxn>
              <a:cxn ang="0">
                <a:pos x="152" y="753"/>
              </a:cxn>
              <a:cxn ang="0">
                <a:pos x="168" y="540"/>
              </a:cxn>
              <a:cxn ang="0">
                <a:pos x="112" y="492"/>
              </a:cxn>
              <a:cxn ang="0">
                <a:pos x="96" y="492"/>
              </a:cxn>
              <a:cxn ang="0">
                <a:pos x="0" y="319"/>
              </a:cxn>
              <a:cxn ang="0">
                <a:pos x="24" y="299"/>
              </a:cxn>
              <a:cxn ang="0">
                <a:pos x="8" y="222"/>
              </a:cxn>
              <a:cxn ang="0">
                <a:pos x="24" y="193"/>
              </a:cxn>
              <a:cxn ang="0">
                <a:pos x="56" y="135"/>
              </a:cxn>
              <a:cxn ang="0">
                <a:pos x="56" y="77"/>
              </a:cxn>
              <a:cxn ang="0">
                <a:pos x="72" y="77"/>
              </a:cxn>
              <a:cxn ang="0">
                <a:pos x="128" y="0"/>
              </a:cxn>
            </a:cxnLst>
            <a:rect l="0" t="0" r="r" b="b"/>
            <a:pathLst>
              <a:path w="681" h="1275">
                <a:moveTo>
                  <a:pt x="128" y="0"/>
                </a:moveTo>
                <a:lnTo>
                  <a:pt x="144" y="58"/>
                </a:lnTo>
                <a:lnTo>
                  <a:pt x="152" y="58"/>
                </a:lnTo>
                <a:lnTo>
                  <a:pt x="168" y="29"/>
                </a:lnTo>
                <a:lnTo>
                  <a:pt x="192" y="29"/>
                </a:lnTo>
                <a:lnTo>
                  <a:pt x="200" y="58"/>
                </a:lnTo>
                <a:lnTo>
                  <a:pt x="296" y="58"/>
                </a:lnTo>
                <a:lnTo>
                  <a:pt x="336" y="97"/>
                </a:lnTo>
                <a:lnTo>
                  <a:pt x="344" y="106"/>
                </a:lnTo>
                <a:lnTo>
                  <a:pt x="432" y="135"/>
                </a:lnTo>
                <a:lnTo>
                  <a:pt x="448" y="154"/>
                </a:lnTo>
                <a:lnTo>
                  <a:pt x="448" y="174"/>
                </a:lnTo>
                <a:lnTo>
                  <a:pt x="456" y="193"/>
                </a:lnTo>
                <a:lnTo>
                  <a:pt x="464" y="222"/>
                </a:lnTo>
                <a:lnTo>
                  <a:pt x="680" y="319"/>
                </a:lnTo>
                <a:lnTo>
                  <a:pt x="680" y="338"/>
                </a:lnTo>
                <a:lnTo>
                  <a:pt x="608" y="492"/>
                </a:lnTo>
                <a:lnTo>
                  <a:pt x="608" y="531"/>
                </a:lnTo>
                <a:lnTo>
                  <a:pt x="584" y="637"/>
                </a:lnTo>
                <a:lnTo>
                  <a:pt x="464" y="666"/>
                </a:lnTo>
                <a:lnTo>
                  <a:pt x="464" y="714"/>
                </a:lnTo>
                <a:lnTo>
                  <a:pt x="408" y="859"/>
                </a:lnTo>
                <a:lnTo>
                  <a:pt x="376" y="859"/>
                </a:lnTo>
                <a:lnTo>
                  <a:pt x="344" y="849"/>
                </a:lnTo>
                <a:lnTo>
                  <a:pt x="376" y="878"/>
                </a:lnTo>
                <a:lnTo>
                  <a:pt x="344" y="936"/>
                </a:lnTo>
                <a:lnTo>
                  <a:pt x="296" y="956"/>
                </a:lnTo>
                <a:lnTo>
                  <a:pt x="272" y="975"/>
                </a:lnTo>
                <a:lnTo>
                  <a:pt x="240" y="975"/>
                </a:lnTo>
                <a:lnTo>
                  <a:pt x="264" y="1013"/>
                </a:lnTo>
                <a:lnTo>
                  <a:pt x="232" y="1042"/>
                </a:lnTo>
                <a:lnTo>
                  <a:pt x="208" y="1100"/>
                </a:lnTo>
                <a:lnTo>
                  <a:pt x="232" y="1129"/>
                </a:lnTo>
                <a:lnTo>
                  <a:pt x="192" y="1187"/>
                </a:lnTo>
                <a:lnTo>
                  <a:pt x="184" y="1235"/>
                </a:lnTo>
                <a:lnTo>
                  <a:pt x="232" y="1274"/>
                </a:lnTo>
                <a:lnTo>
                  <a:pt x="168" y="1274"/>
                </a:lnTo>
                <a:lnTo>
                  <a:pt x="168" y="1255"/>
                </a:lnTo>
                <a:lnTo>
                  <a:pt x="128" y="1255"/>
                </a:lnTo>
                <a:lnTo>
                  <a:pt x="112" y="1100"/>
                </a:lnTo>
                <a:lnTo>
                  <a:pt x="128" y="1081"/>
                </a:lnTo>
                <a:lnTo>
                  <a:pt x="128" y="1013"/>
                </a:lnTo>
                <a:lnTo>
                  <a:pt x="128" y="907"/>
                </a:lnTo>
                <a:lnTo>
                  <a:pt x="152" y="753"/>
                </a:lnTo>
                <a:lnTo>
                  <a:pt x="168" y="540"/>
                </a:lnTo>
                <a:lnTo>
                  <a:pt x="112" y="492"/>
                </a:lnTo>
                <a:lnTo>
                  <a:pt x="96" y="492"/>
                </a:lnTo>
                <a:lnTo>
                  <a:pt x="0" y="319"/>
                </a:lnTo>
                <a:lnTo>
                  <a:pt x="24" y="299"/>
                </a:lnTo>
                <a:lnTo>
                  <a:pt x="8" y="222"/>
                </a:lnTo>
                <a:lnTo>
                  <a:pt x="24" y="193"/>
                </a:lnTo>
                <a:lnTo>
                  <a:pt x="56" y="135"/>
                </a:lnTo>
                <a:lnTo>
                  <a:pt x="56" y="77"/>
                </a:lnTo>
                <a:lnTo>
                  <a:pt x="72" y="77"/>
                </a:lnTo>
                <a:lnTo>
                  <a:pt x="128" y="0"/>
                </a:lnTo>
              </a:path>
            </a:pathLst>
          </a:custGeom>
          <a:solidFill>
            <a:srgbClr val="DDDDD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sv-SE" sz="1200" b="1"/>
          </a:p>
        </p:txBody>
      </p:sp>
      <p:sp>
        <p:nvSpPr>
          <p:cNvPr id="429061" name="Freeform 5"/>
          <p:cNvSpPr>
            <a:spLocks/>
          </p:cNvSpPr>
          <p:nvPr/>
        </p:nvSpPr>
        <p:spPr bwMode="auto">
          <a:xfrm>
            <a:off x="2733675" y="1552575"/>
            <a:ext cx="1398588" cy="1074738"/>
          </a:xfrm>
          <a:custGeom>
            <a:avLst/>
            <a:gdLst/>
            <a:ahLst/>
            <a:cxnLst>
              <a:cxn ang="0">
                <a:pos x="704" y="39"/>
              </a:cxn>
              <a:cxn ang="0">
                <a:pos x="720" y="48"/>
              </a:cxn>
              <a:cxn ang="0">
                <a:pos x="768" y="58"/>
              </a:cxn>
              <a:cxn ang="0">
                <a:pos x="648" y="58"/>
              </a:cxn>
              <a:cxn ang="0">
                <a:pos x="704" y="116"/>
              </a:cxn>
              <a:cxn ang="0">
                <a:pos x="720" y="125"/>
              </a:cxn>
              <a:cxn ang="0">
                <a:pos x="808" y="116"/>
              </a:cxn>
              <a:cxn ang="0">
                <a:pos x="800" y="183"/>
              </a:cxn>
              <a:cxn ang="0">
                <a:pos x="800" y="212"/>
              </a:cxn>
              <a:cxn ang="0">
                <a:pos x="776" y="270"/>
              </a:cxn>
              <a:cxn ang="0">
                <a:pos x="768" y="309"/>
              </a:cxn>
              <a:cxn ang="0">
                <a:pos x="776" y="396"/>
              </a:cxn>
              <a:cxn ang="0">
                <a:pos x="712" y="396"/>
              </a:cxn>
              <a:cxn ang="0">
                <a:pos x="752" y="473"/>
              </a:cxn>
              <a:cxn ang="0">
                <a:pos x="712" y="473"/>
              </a:cxn>
              <a:cxn ang="0">
                <a:pos x="672" y="473"/>
              </a:cxn>
              <a:cxn ang="0">
                <a:pos x="680" y="502"/>
              </a:cxn>
              <a:cxn ang="0">
                <a:pos x="712" y="540"/>
              </a:cxn>
              <a:cxn ang="0">
                <a:pos x="472" y="695"/>
              </a:cxn>
              <a:cxn ang="0">
                <a:pos x="336" y="743"/>
              </a:cxn>
              <a:cxn ang="0">
                <a:pos x="320" y="540"/>
              </a:cxn>
              <a:cxn ang="0">
                <a:pos x="280" y="492"/>
              </a:cxn>
              <a:cxn ang="0">
                <a:pos x="280" y="473"/>
              </a:cxn>
              <a:cxn ang="0">
                <a:pos x="264" y="434"/>
              </a:cxn>
              <a:cxn ang="0">
                <a:pos x="232" y="396"/>
              </a:cxn>
              <a:cxn ang="0">
                <a:pos x="184" y="309"/>
              </a:cxn>
              <a:cxn ang="0">
                <a:pos x="104" y="338"/>
              </a:cxn>
              <a:cxn ang="0">
                <a:pos x="72" y="261"/>
              </a:cxn>
              <a:cxn ang="0">
                <a:pos x="112" y="183"/>
              </a:cxn>
              <a:cxn ang="0">
                <a:pos x="264" y="58"/>
              </a:cxn>
              <a:cxn ang="0">
                <a:pos x="328" y="77"/>
              </a:cxn>
              <a:cxn ang="0">
                <a:pos x="368" y="87"/>
              </a:cxn>
              <a:cxn ang="0">
                <a:pos x="400" y="116"/>
              </a:cxn>
              <a:cxn ang="0">
                <a:pos x="400" y="58"/>
              </a:cxn>
              <a:cxn ang="0">
                <a:pos x="528" y="19"/>
              </a:cxn>
            </a:cxnLst>
            <a:rect l="0" t="0" r="r" b="b"/>
            <a:pathLst>
              <a:path w="881" h="802">
                <a:moveTo>
                  <a:pt x="528" y="0"/>
                </a:moveTo>
                <a:lnTo>
                  <a:pt x="704" y="39"/>
                </a:lnTo>
                <a:lnTo>
                  <a:pt x="688" y="48"/>
                </a:lnTo>
                <a:lnTo>
                  <a:pt x="720" y="48"/>
                </a:lnTo>
                <a:lnTo>
                  <a:pt x="752" y="48"/>
                </a:lnTo>
                <a:lnTo>
                  <a:pt x="768" y="58"/>
                </a:lnTo>
                <a:lnTo>
                  <a:pt x="752" y="87"/>
                </a:lnTo>
                <a:lnTo>
                  <a:pt x="648" y="58"/>
                </a:lnTo>
                <a:lnTo>
                  <a:pt x="616" y="116"/>
                </a:lnTo>
                <a:lnTo>
                  <a:pt x="704" y="116"/>
                </a:lnTo>
                <a:lnTo>
                  <a:pt x="736" y="116"/>
                </a:lnTo>
                <a:lnTo>
                  <a:pt x="720" y="125"/>
                </a:lnTo>
                <a:lnTo>
                  <a:pt x="776" y="116"/>
                </a:lnTo>
                <a:lnTo>
                  <a:pt x="808" y="116"/>
                </a:lnTo>
                <a:lnTo>
                  <a:pt x="880" y="116"/>
                </a:lnTo>
                <a:lnTo>
                  <a:pt x="800" y="183"/>
                </a:lnTo>
                <a:lnTo>
                  <a:pt x="776" y="183"/>
                </a:lnTo>
                <a:lnTo>
                  <a:pt x="800" y="212"/>
                </a:lnTo>
                <a:lnTo>
                  <a:pt x="776" y="222"/>
                </a:lnTo>
                <a:lnTo>
                  <a:pt x="776" y="270"/>
                </a:lnTo>
                <a:lnTo>
                  <a:pt x="800" y="299"/>
                </a:lnTo>
                <a:lnTo>
                  <a:pt x="768" y="309"/>
                </a:lnTo>
                <a:lnTo>
                  <a:pt x="752" y="396"/>
                </a:lnTo>
                <a:lnTo>
                  <a:pt x="776" y="396"/>
                </a:lnTo>
                <a:lnTo>
                  <a:pt x="736" y="415"/>
                </a:lnTo>
                <a:lnTo>
                  <a:pt x="712" y="396"/>
                </a:lnTo>
                <a:lnTo>
                  <a:pt x="704" y="425"/>
                </a:lnTo>
                <a:lnTo>
                  <a:pt x="752" y="473"/>
                </a:lnTo>
                <a:lnTo>
                  <a:pt x="752" y="492"/>
                </a:lnTo>
                <a:lnTo>
                  <a:pt x="712" y="473"/>
                </a:lnTo>
                <a:lnTo>
                  <a:pt x="672" y="434"/>
                </a:lnTo>
                <a:lnTo>
                  <a:pt x="672" y="473"/>
                </a:lnTo>
                <a:lnTo>
                  <a:pt x="672" y="492"/>
                </a:lnTo>
                <a:lnTo>
                  <a:pt x="680" y="502"/>
                </a:lnTo>
                <a:lnTo>
                  <a:pt x="720" y="502"/>
                </a:lnTo>
                <a:lnTo>
                  <a:pt x="712" y="540"/>
                </a:lnTo>
                <a:lnTo>
                  <a:pt x="584" y="589"/>
                </a:lnTo>
                <a:lnTo>
                  <a:pt x="472" y="695"/>
                </a:lnTo>
                <a:lnTo>
                  <a:pt x="400" y="801"/>
                </a:lnTo>
                <a:lnTo>
                  <a:pt x="336" y="743"/>
                </a:lnTo>
                <a:lnTo>
                  <a:pt x="288" y="589"/>
                </a:lnTo>
                <a:lnTo>
                  <a:pt x="320" y="540"/>
                </a:lnTo>
                <a:lnTo>
                  <a:pt x="320" y="521"/>
                </a:lnTo>
                <a:lnTo>
                  <a:pt x="280" y="492"/>
                </a:lnTo>
                <a:lnTo>
                  <a:pt x="320" y="492"/>
                </a:lnTo>
                <a:lnTo>
                  <a:pt x="280" y="473"/>
                </a:lnTo>
                <a:lnTo>
                  <a:pt x="264" y="473"/>
                </a:lnTo>
                <a:lnTo>
                  <a:pt x="264" y="434"/>
                </a:lnTo>
                <a:lnTo>
                  <a:pt x="280" y="425"/>
                </a:lnTo>
                <a:lnTo>
                  <a:pt x="232" y="396"/>
                </a:lnTo>
                <a:lnTo>
                  <a:pt x="232" y="347"/>
                </a:lnTo>
                <a:lnTo>
                  <a:pt x="184" y="309"/>
                </a:lnTo>
                <a:lnTo>
                  <a:pt x="112" y="309"/>
                </a:lnTo>
                <a:lnTo>
                  <a:pt x="104" y="338"/>
                </a:lnTo>
                <a:lnTo>
                  <a:pt x="64" y="309"/>
                </a:lnTo>
                <a:lnTo>
                  <a:pt x="72" y="261"/>
                </a:lnTo>
                <a:lnTo>
                  <a:pt x="0" y="232"/>
                </a:lnTo>
                <a:lnTo>
                  <a:pt x="112" y="183"/>
                </a:lnTo>
                <a:lnTo>
                  <a:pt x="72" y="145"/>
                </a:lnTo>
                <a:lnTo>
                  <a:pt x="264" y="58"/>
                </a:lnTo>
                <a:lnTo>
                  <a:pt x="288" y="116"/>
                </a:lnTo>
                <a:lnTo>
                  <a:pt x="328" y="77"/>
                </a:lnTo>
                <a:lnTo>
                  <a:pt x="328" y="58"/>
                </a:lnTo>
                <a:lnTo>
                  <a:pt x="368" y="87"/>
                </a:lnTo>
                <a:lnTo>
                  <a:pt x="384" y="116"/>
                </a:lnTo>
                <a:lnTo>
                  <a:pt x="400" y="116"/>
                </a:lnTo>
                <a:lnTo>
                  <a:pt x="392" y="58"/>
                </a:lnTo>
                <a:lnTo>
                  <a:pt x="400" y="58"/>
                </a:lnTo>
                <a:lnTo>
                  <a:pt x="424" y="39"/>
                </a:lnTo>
                <a:lnTo>
                  <a:pt x="528" y="19"/>
                </a:lnTo>
                <a:lnTo>
                  <a:pt x="528" y="0"/>
                </a:lnTo>
              </a:path>
            </a:pathLst>
          </a:custGeom>
          <a:solidFill>
            <a:srgbClr val="DDDDD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sv-SE" sz="1200" b="1"/>
          </a:p>
        </p:txBody>
      </p:sp>
      <p:sp>
        <p:nvSpPr>
          <p:cNvPr id="429062" name="Freeform 6"/>
          <p:cNvSpPr>
            <a:spLocks/>
          </p:cNvSpPr>
          <p:nvPr/>
        </p:nvSpPr>
        <p:spPr bwMode="auto">
          <a:xfrm>
            <a:off x="2314575" y="1617663"/>
            <a:ext cx="687388" cy="350837"/>
          </a:xfrm>
          <a:custGeom>
            <a:avLst/>
            <a:gdLst/>
            <a:ahLst/>
            <a:cxnLst>
              <a:cxn ang="0">
                <a:pos x="168" y="0"/>
              </a:cxn>
              <a:cxn ang="0">
                <a:pos x="200" y="0"/>
              </a:cxn>
              <a:cxn ang="0">
                <a:pos x="432" y="29"/>
              </a:cxn>
              <a:cxn ang="0">
                <a:pos x="304" y="135"/>
              </a:cxn>
              <a:cxn ang="0">
                <a:pos x="200" y="164"/>
              </a:cxn>
              <a:cxn ang="0">
                <a:pos x="232" y="173"/>
              </a:cxn>
              <a:cxn ang="0">
                <a:pos x="160" y="212"/>
              </a:cxn>
              <a:cxn ang="0">
                <a:pos x="160" y="221"/>
              </a:cxn>
              <a:cxn ang="0">
                <a:pos x="168" y="260"/>
              </a:cxn>
              <a:cxn ang="0">
                <a:pos x="16" y="260"/>
              </a:cxn>
              <a:cxn ang="0">
                <a:pos x="88" y="164"/>
              </a:cxn>
              <a:cxn ang="0">
                <a:pos x="80" y="106"/>
              </a:cxn>
              <a:cxn ang="0">
                <a:pos x="160" y="87"/>
              </a:cxn>
              <a:cxn ang="0">
                <a:pos x="120" y="87"/>
              </a:cxn>
              <a:cxn ang="0">
                <a:pos x="112" y="87"/>
              </a:cxn>
              <a:cxn ang="0">
                <a:pos x="88" y="87"/>
              </a:cxn>
              <a:cxn ang="0">
                <a:pos x="32" y="87"/>
              </a:cxn>
              <a:cxn ang="0">
                <a:pos x="0" y="39"/>
              </a:cxn>
              <a:cxn ang="0">
                <a:pos x="32" y="39"/>
              </a:cxn>
              <a:cxn ang="0">
                <a:pos x="64" y="67"/>
              </a:cxn>
              <a:cxn ang="0">
                <a:pos x="64" y="10"/>
              </a:cxn>
              <a:cxn ang="0">
                <a:pos x="88" y="10"/>
              </a:cxn>
              <a:cxn ang="0">
                <a:pos x="120" y="10"/>
              </a:cxn>
              <a:cxn ang="0">
                <a:pos x="144" y="10"/>
              </a:cxn>
              <a:cxn ang="0">
                <a:pos x="168" y="0"/>
              </a:cxn>
            </a:cxnLst>
            <a:rect l="0" t="0" r="r" b="b"/>
            <a:pathLst>
              <a:path w="433" h="261">
                <a:moveTo>
                  <a:pt x="168" y="0"/>
                </a:moveTo>
                <a:lnTo>
                  <a:pt x="200" y="0"/>
                </a:lnTo>
                <a:lnTo>
                  <a:pt x="432" y="29"/>
                </a:lnTo>
                <a:lnTo>
                  <a:pt x="304" y="135"/>
                </a:lnTo>
                <a:lnTo>
                  <a:pt x="200" y="164"/>
                </a:lnTo>
                <a:lnTo>
                  <a:pt x="232" y="173"/>
                </a:lnTo>
                <a:lnTo>
                  <a:pt x="160" y="212"/>
                </a:lnTo>
                <a:lnTo>
                  <a:pt x="160" y="221"/>
                </a:lnTo>
                <a:lnTo>
                  <a:pt x="168" y="260"/>
                </a:lnTo>
                <a:lnTo>
                  <a:pt x="16" y="260"/>
                </a:lnTo>
                <a:lnTo>
                  <a:pt x="88" y="164"/>
                </a:lnTo>
                <a:lnTo>
                  <a:pt x="80" y="106"/>
                </a:lnTo>
                <a:lnTo>
                  <a:pt x="160" y="87"/>
                </a:lnTo>
                <a:lnTo>
                  <a:pt x="120" y="87"/>
                </a:lnTo>
                <a:lnTo>
                  <a:pt x="112" y="87"/>
                </a:lnTo>
                <a:lnTo>
                  <a:pt x="88" y="87"/>
                </a:lnTo>
                <a:lnTo>
                  <a:pt x="32" y="87"/>
                </a:lnTo>
                <a:lnTo>
                  <a:pt x="0" y="39"/>
                </a:lnTo>
                <a:lnTo>
                  <a:pt x="32" y="39"/>
                </a:lnTo>
                <a:lnTo>
                  <a:pt x="64" y="67"/>
                </a:lnTo>
                <a:lnTo>
                  <a:pt x="64" y="10"/>
                </a:lnTo>
                <a:lnTo>
                  <a:pt x="88" y="10"/>
                </a:lnTo>
                <a:lnTo>
                  <a:pt x="120" y="10"/>
                </a:lnTo>
                <a:lnTo>
                  <a:pt x="144" y="10"/>
                </a:lnTo>
                <a:lnTo>
                  <a:pt x="168" y="0"/>
                </a:lnTo>
              </a:path>
            </a:pathLst>
          </a:custGeom>
          <a:solidFill>
            <a:srgbClr val="DDDDD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sv-SE" sz="1200" b="1"/>
          </a:p>
        </p:txBody>
      </p:sp>
      <p:sp>
        <p:nvSpPr>
          <p:cNvPr id="429063" name="Freeform 7"/>
          <p:cNvSpPr>
            <a:spLocks/>
          </p:cNvSpPr>
          <p:nvPr/>
        </p:nvSpPr>
        <p:spPr bwMode="auto">
          <a:xfrm>
            <a:off x="2365375" y="2122488"/>
            <a:ext cx="661988" cy="466725"/>
          </a:xfrm>
          <a:custGeom>
            <a:avLst/>
            <a:gdLst/>
            <a:ahLst/>
            <a:cxnLst>
              <a:cxn ang="0">
                <a:pos x="56" y="0"/>
              </a:cxn>
              <a:cxn ang="0">
                <a:pos x="80" y="0"/>
              </a:cxn>
              <a:cxn ang="0">
                <a:pos x="80" y="67"/>
              </a:cxn>
              <a:cxn ang="0">
                <a:pos x="88" y="67"/>
              </a:cxn>
              <a:cxn ang="0">
                <a:pos x="104" y="0"/>
              </a:cxn>
              <a:cxn ang="0">
                <a:pos x="128" y="0"/>
              </a:cxn>
              <a:cxn ang="0">
                <a:pos x="128" y="48"/>
              </a:cxn>
              <a:cxn ang="0">
                <a:pos x="200" y="39"/>
              </a:cxn>
              <a:cxn ang="0">
                <a:pos x="288" y="67"/>
              </a:cxn>
              <a:cxn ang="0">
                <a:pos x="336" y="125"/>
              </a:cxn>
              <a:cxn ang="0">
                <a:pos x="336" y="164"/>
              </a:cxn>
              <a:cxn ang="0">
                <a:pos x="400" y="231"/>
              </a:cxn>
              <a:cxn ang="0">
                <a:pos x="416" y="202"/>
              </a:cxn>
              <a:cxn ang="0">
                <a:pos x="416" y="251"/>
              </a:cxn>
              <a:cxn ang="0">
                <a:pos x="400" y="251"/>
              </a:cxn>
              <a:cxn ang="0">
                <a:pos x="344" y="231"/>
              </a:cxn>
              <a:cxn ang="0">
                <a:pos x="336" y="251"/>
              </a:cxn>
              <a:cxn ang="0">
                <a:pos x="400" y="318"/>
              </a:cxn>
              <a:cxn ang="0">
                <a:pos x="336" y="318"/>
              </a:cxn>
              <a:cxn ang="0">
                <a:pos x="344" y="347"/>
              </a:cxn>
              <a:cxn ang="0">
                <a:pos x="288" y="289"/>
              </a:cxn>
              <a:cxn ang="0">
                <a:pos x="232" y="280"/>
              </a:cxn>
              <a:cxn ang="0">
                <a:pos x="192" y="280"/>
              </a:cxn>
              <a:cxn ang="0">
                <a:pos x="192" y="251"/>
              </a:cxn>
              <a:cxn ang="0">
                <a:pos x="248" y="251"/>
              </a:cxn>
              <a:cxn ang="0">
                <a:pos x="248" y="125"/>
              </a:cxn>
              <a:cxn ang="0">
                <a:pos x="168" y="116"/>
              </a:cxn>
              <a:cxn ang="0">
                <a:pos x="128" y="116"/>
              </a:cxn>
              <a:cxn ang="0">
                <a:pos x="56" y="96"/>
              </a:cxn>
              <a:cxn ang="0">
                <a:pos x="0" y="48"/>
              </a:cxn>
              <a:cxn ang="0">
                <a:pos x="24" y="39"/>
              </a:cxn>
              <a:cxn ang="0">
                <a:pos x="24" y="10"/>
              </a:cxn>
              <a:cxn ang="0">
                <a:pos x="56" y="0"/>
              </a:cxn>
            </a:cxnLst>
            <a:rect l="0" t="0" r="r" b="b"/>
            <a:pathLst>
              <a:path w="417" h="348">
                <a:moveTo>
                  <a:pt x="56" y="0"/>
                </a:moveTo>
                <a:lnTo>
                  <a:pt x="80" y="0"/>
                </a:lnTo>
                <a:lnTo>
                  <a:pt x="80" y="67"/>
                </a:lnTo>
                <a:lnTo>
                  <a:pt x="88" y="67"/>
                </a:lnTo>
                <a:lnTo>
                  <a:pt x="104" y="0"/>
                </a:lnTo>
                <a:lnTo>
                  <a:pt x="128" y="0"/>
                </a:lnTo>
                <a:lnTo>
                  <a:pt x="128" y="48"/>
                </a:lnTo>
                <a:lnTo>
                  <a:pt x="200" y="39"/>
                </a:lnTo>
                <a:lnTo>
                  <a:pt x="288" y="67"/>
                </a:lnTo>
                <a:lnTo>
                  <a:pt x="336" y="125"/>
                </a:lnTo>
                <a:lnTo>
                  <a:pt x="336" y="164"/>
                </a:lnTo>
                <a:lnTo>
                  <a:pt x="400" y="231"/>
                </a:lnTo>
                <a:lnTo>
                  <a:pt x="416" y="202"/>
                </a:lnTo>
                <a:lnTo>
                  <a:pt x="416" y="251"/>
                </a:lnTo>
                <a:lnTo>
                  <a:pt x="400" y="251"/>
                </a:lnTo>
                <a:lnTo>
                  <a:pt x="344" y="231"/>
                </a:lnTo>
                <a:lnTo>
                  <a:pt x="336" y="251"/>
                </a:lnTo>
                <a:lnTo>
                  <a:pt x="400" y="318"/>
                </a:lnTo>
                <a:lnTo>
                  <a:pt x="336" y="318"/>
                </a:lnTo>
                <a:lnTo>
                  <a:pt x="344" y="347"/>
                </a:lnTo>
                <a:lnTo>
                  <a:pt x="288" y="289"/>
                </a:lnTo>
                <a:lnTo>
                  <a:pt x="232" y="280"/>
                </a:lnTo>
                <a:lnTo>
                  <a:pt x="192" y="280"/>
                </a:lnTo>
                <a:lnTo>
                  <a:pt x="192" y="251"/>
                </a:lnTo>
                <a:lnTo>
                  <a:pt x="248" y="251"/>
                </a:lnTo>
                <a:lnTo>
                  <a:pt x="248" y="125"/>
                </a:lnTo>
                <a:lnTo>
                  <a:pt x="168" y="116"/>
                </a:lnTo>
                <a:lnTo>
                  <a:pt x="128" y="116"/>
                </a:lnTo>
                <a:lnTo>
                  <a:pt x="56" y="96"/>
                </a:lnTo>
                <a:lnTo>
                  <a:pt x="0" y="48"/>
                </a:lnTo>
                <a:lnTo>
                  <a:pt x="24" y="39"/>
                </a:lnTo>
                <a:lnTo>
                  <a:pt x="24" y="10"/>
                </a:lnTo>
                <a:lnTo>
                  <a:pt x="56" y="0"/>
                </a:lnTo>
              </a:path>
            </a:pathLst>
          </a:custGeom>
          <a:solidFill>
            <a:srgbClr val="DDDDD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sv-SE" sz="1200" b="1"/>
          </a:p>
        </p:txBody>
      </p:sp>
      <p:sp>
        <p:nvSpPr>
          <p:cNvPr id="429064" name="Freeform 8"/>
          <p:cNvSpPr>
            <a:spLocks/>
          </p:cNvSpPr>
          <p:nvPr/>
        </p:nvSpPr>
        <p:spPr bwMode="auto">
          <a:xfrm>
            <a:off x="1704975" y="2174875"/>
            <a:ext cx="420688" cy="168275"/>
          </a:xfrm>
          <a:custGeom>
            <a:avLst/>
            <a:gdLst/>
            <a:ahLst/>
            <a:cxnLst>
              <a:cxn ang="0">
                <a:pos x="64" y="0"/>
              </a:cxn>
              <a:cxn ang="0">
                <a:pos x="80" y="10"/>
              </a:cxn>
              <a:cxn ang="0">
                <a:pos x="80" y="29"/>
              </a:cxn>
              <a:cxn ang="0">
                <a:pos x="96" y="10"/>
              </a:cxn>
              <a:cxn ang="0">
                <a:pos x="120" y="29"/>
              </a:cxn>
              <a:cxn ang="0">
                <a:pos x="144" y="10"/>
              </a:cxn>
              <a:cxn ang="0">
                <a:pos x="160" y="29"/>
              </a:cxn>
              <a:cxn ang="0">
                <a:pos x="192" y="29"/>
              </a:cxn>
              <a:cxn ang="0">
                <a:pos x="192" y="38"/>
              </a:cxn>
              <a:cxn ang="0">
                <a:pos x="224" y="77"/>
              </a:cxn>
              <a:cxn ang="0">
                <a:pos x="264" y="106"/>
              </a:cxn>
              <a:cxn ang="0">
                <a:pos x="224" y="115"/>
              </a:cxn>
              <a:cxn ang="0">
                <a:pos x="224" y="125"/>
              </a:cxn>
              <a:cxn ang="0">
                <a:pos x="192" y="125"/>
              </a:cxn>
              <a:cxn ang="0">
                <a:pos x="160" y="125"/>
              </a:cxn>
              <a:cxn ang="0">
                <a:pos x="80" y="125"/>
              </a:cxn>
              <a:cxn ang="0">
                <a:pos x="64" y="125"/>
              </a:cxn>
              <a:cxn ang="0">
                <a:pos x="32" y="125"/>
              </a:cxn>
              <a:cxn ang="0">
                <a:pos x="32" y="106"/>
              </a:cxn>
              <a:cxn ang="0">
                <a:pos x="96" y="77"/>
              </a:cxn>
              <a:cxn ang="0">
                <a:pos x="32" y="58"/>
              </a:cxn>
              <a:cxn ang="0">
                <a:pos x="32" y="38"/>
              </a:cxn>
              <a:cxn ang="0">
                <a:pos x="0" y="38"/>
              </a:cxn>
              <a:cxn ang="0">
                <a:pos x="24" y="10"/>
              </a:cxn>
              <a:cxn ang="0">
                <a:pos x="64" y="0"/>
              </a:cxn>
            </a:cxnLst>
            <a:rect l="0" t="0" r="r" b="b"/>
            <a:pathLst>
              <a:path w="265" h="126">
                <a:moveTo>
                  <a:pt x="64" y="0"/>
                </a:moveTo>
                <a:lnTo>
                  <a:pt x="80" y="10"/>
                </a:lnTo>
                <a:lnTo>
                  <a:pt x="80" y="29"/>
                </a:lnTo>
                <a:lnTo>
                  <a:pt x="96" y="10"/>
                </a:lnTo>
                <a:lnTo>
                  <a:pt x="120" y="29"/>
                </a:lnTo>
                <a:lnTo>
                  <a:pt x="144" y="10"/>
                </a:lnTo>
                <a:lnTo>
                  <a:pt x="160" y="29"/>
                </a:lnTo>
                <a:lnTo>
                  <a:pt x="192" y="29"/>
                </a:lnTo>
                <a:lnTo>
                  <a:pt x="192" y="38"/>
                </a:lnTo>
                <a:lnTo>
                  <a:pt x="224" y="77"/>
                </a:lnTo>
                <a:lnTo>
                  <a:pt x="264" y="106"/>
                </a:lnTo>
                <a:lnTo>
                  <a:pt x="224" y="115"/>
                </a:lnTo>
                <a:lnTo>
                  <a:pt x="224" y="125"/>
                </a:lnTo>
                <a:lnTo>
                  <a:pt x="192" y="125"/>
                </a:lnTo>
                <a:lnTo>
                  <a:pt x="160" y="125"/>
                </a:lnTo>
                <a:lnTo>
                  <a:pt x="80" y="125"/>
                </a:lnTo>
                <a:lnTo>
                  <a:pt x="64" y="125"/>
                </a:lnTo>
                <a:lnTo>
                  <a:pt x="32" y="125"/>
                </a:lnTo>
                <a:lnTo>
                  <a:pt x="32" y="106"/>
                </a:lnTo>
                <a:lnTo>
                  <a:pt x="96" y="77"/>
                </a:lnTo>
                <a:lnTo>
                  <a:pt x="32" y="58"/>
                </a:lnTo>
                <a:lnTo>
                  <a:pt x="32" y="38"/>
                </a:lnTo>
                <a:lnTo>
                  <a:pt x="0" y="38"/>
                </a:lnTo>
                <a:lnTo>
                  <a:pt x="24" y="10"/>
                </a:lnTo>
                <a:lnTo>
                  <a:pt x="64" y="0"/>
                </a:lnTo>
              </a:path>
            </a:pathLst>
          </a:custGeom>
          <a:solidFill>
            <a:srgbClr val="DDDDD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sv-SE" sz="1200" b="1"/>
          </a:p>
        </p:txBody>
      </p:sp>
      <p:sp>
        <p:nvSpPr>
          <p:cNvPr id="429065" name="Freeform 9"/>
          <p:cNvSpPr>
            <a:spLocks/>
          </p:cNvSpPr>
          <p:nvPr/>
        </p:nvSpPr>
        <p:spPr bwMode="auto">
          <a:xfrm>
            <a:off x="1133475" y="2176463"/>
            <a:ext cx="2008188" cy="985837"/>
          </a:xfrm>
          <a:custGeom>
            <a:avLst/>
            <a:gdLst/>
            <a:ahLst/>
            <a:cxnLst>
              <a:cxn ang="0">
                <a:pos x="720" y="48"/>
              </a:cxn>
              <a:cxn ang="0">
                <a:pos x="752" y="97"/>
              </a:cxn>
              <a:cxn ang="0">
                <a:pos x="768" y="87"/>
              </a:cxn>
              <a:cxn ang="0">
                <a:pos x="880" y="87"/>
              </a:cxn>
              <a:cxn ang="0">
                <a:pos x="872" y="126"/>
              </a:cxn>
              <a:cxn ang="0">
                <a:pos x="872" y="184"/>
              </a:cxn>
              <a:cxn ang="0">
                <a:pos x="800" y="212"/>
              </a:cxn>
              <a:cxn ang="0">
                <a:pos x="752" y="222"/>
              </a:cxn>
              <a:cxn ang="0">
                <a:pos x="704" y="377"/>
              </a:cxn>
              <a:cxn ang="0">
                <a:pos x="720" y="415"/>
              </a:cxn>
              <a:cxn ang="0">
                <a:pos x="880" y="512"/>
              </a:cxn>
              <a:cxn ang="0">
                <a:pos x="928" y="531"/>
              </a:cxn>
              <a:cxn ang="0">
                <a:pos x="944" y="454"/>
              </a:cxn>
              <a:cxn ang="0">
                <a:pos x="928" y="319"/>
              </a:cxn>
              <a:cxn ang="0">
                <a:pos x="984" y="280"/>
              </a:cxn>
              <a:cxn ang="0">
                <a:pos x="1064" y="377"/>
              </a:cxn>
              <a:cxn ang="0">
                <a:pos x="1136" y="338"/>
              </a:cxn>
              <a:cxn ang="0">
                <a:pos x="1264" y="531"/>
              </a:cxn>
              <a:cxn ang="0">
                <a:pos x="1216" y="551"/>
              </a:cxn>
              <a:cxn ang="0">
                <a:pos x="1112" y="579"/>
              </a:cxn>
              <a:cxn ang="0">
                <a:pos x="1136" y="628"/>
              </a:cxn>
              <a:cxn ang="0">
                <a:pos x="1168" y="686"/>
              </a:cxn>
              <a:cxn ang="0">
                <a:pos x="1064" y="647"/>
              </a:cxn>
              <a:cxn ang="0">
                <a:pos x="1024" y="695"/>
              </a:cxn>
              <a:cxn ang="0">
                <a:pos x="880" y="734"/>
              </a:cxn>
              <a:cxn ang="0">
                <a:pos x="856" y="666"/>
              </a:cxn>
              <a:cxn ang="0">
                <a:pos x="792" y="676"/>
              </a:cxn>
              <a:cxn ang="0">
                <a:pos x="280" y="647"/>
              </a:cxn>
              <a:cxn ang="0">
                <a:pos x="208" y="560"/>
              </a:cxn>
              <a:cxn ang="0">
                <a:pos x="144" y="454"/>
              </a:cxn>
              <a:cxn ang="0">
                <a:pos x="112" y="435"/>
              </a:cxn>
              <a:cxn ang="0">
                <a:pos x="72" y="415"/>
              </a:cxn>
              <a:cxn ang="0">
                <a:pos x="24" y="377"/>
              </a:cxn>
              <a:cxn ang="0">
                <a:pos x="0" y="367"/>
              </a:cxn>
              <a:cxn ang="0">
                <a:pos x="96" y="97"/>
              </a:cxn>
              <a:cxn ang="0">
                <a:pos x="144" y="97"/>
              </a:cxn>
              <a:cxn ang="0">
                <a:pos x="216" y="48"/>
              </a:cxn>
              <a:cxn ang="0">
                <a:pos x="320" y="97"/>
              </a:cxn>
              <a:cxn ang="0">
                <a:pos x="480" y="164"/>
              </a:cxn>
              <a:cxn ang="0">
                <a:pos x="512" y="135"/>
              </a:cxn>
              <a:cxn ang="0">
                <a:pos x="584" y="135"/>
              </a:cxn>
              <a:cxn ang="0">
                <a:pos x="672" y="126"/>
              </a:cxn>
              <a:cxn ang="0">
                <a:pos x="720" y="97"/>
              </a:cxn>
              <a:cxn ang="0">
                <a:pos x="672" y="87"/>
              </a:cxn>
              <a:cxn ang="0">
                <a:pos x="696" y="0"/>
              </a:cxn>
            </a:cxnLst>
            <a:rect l="0" t="0" r="r" b="b"/>
            <a:pathLst>
              <a:path w="1265" h="735">
                <a:moveTo>
                  <a:pt x="696" y="0"/>
                </a:moveTo>
                <a:lnTo>
                  <a:pt x="720" y="48"/>
                </a:lnTo>
                <a:lnTo>
                  <a:pt x="720" y="87"/>
                </a:lnTo>
                <a:lnTo>
                  <a:pt x="752" y="97"/>
                </a:lnTo>
                <a:lnTo>
                  <a:pt x="768" y="97"/>
                </a:lnTo>
                <a:lnTo>
                  <a:pt x="768" y="87"/>
                </a:lnTo>
                <a:lnTo>
                  <a:pt x="816" y="135"/>
                </a:lnTo>
                <a:lnTo>
                  <a:pt x="880" y="87"/>
                </a:lnTo>
                <a:lnTo>
                  <a:pt x="896" y="97"/>
                </a:lnTo>
                <a:lnTo>
                  <a:pt x="872" y="126"/>
                </a:lnTo>
                <a:lnTo>
                  <a:pt x="896" y="135"/>
                </a:lnTo>
                <a:lnTo>
                  <a:pt x="872" y="184"/>
                </a:lnTo>
                <a:lnTo>
                  <a:pt x="768" y="203"/>
                </a:lnTo>
                <a:lnTo>
                  <a:pt x="800" y="212"/>
                </a:lnTo>
                <a:lnTo>
                  <a:pt x="792" y="222"/>
                </a:lnTo>
                <a:lnTo>
                  <a:pt x="752" y="222"/>
                </a:lnTo>
                <a:lnTo>
                  <a:pt x="720" y="251"/>
                </a:lnTo>
                <a:lnTo>
                  <a:pt x="704" y="377"/>
                </a:lnTo>
                <a:lnTo>
                  <a:pt x="720" y="386"/>
                </a:lnTo>
                <a:lnTo>
                  <a:pt x="720" y="415"/>
                </a:lnTo>
                <a:lnTo>
                  <a:pt x="880" y="483"/>
                </a:lnTo>
                <a:lnTo>
                  <a:pt x="880" y="512"/>
                </a:lnTo>
                <a:lnTo>
                  <a:pt x="896" y="531"/>
                </a:lnTo>
                <a:lnTo>
                  <a:pt x="928" y="531"/>
                </a:lnTo>
                <a:lnTo>
                  <a:pt x="928" y="473"/>
                </a:lnTo>
                <a:lnTo>
                  <a:pt x="944" y="454"/>
                </a:lnTo>
                <a:lnTo>
                  <a:pt x="944" y="415"/>
                </a:lnTo>
                <a:lnTo>
                  <a:pt x="928" y="319"/>
                </a:lnTo>
                <a:lnTo>
                  <a:pt x="944" y="280"/>
                </a:lnTo>
                <a:lnTo>
                  <a:pt x="984" y="280"/>
                </a:lnTo>
                <a:lnTo>
                  <a:pt x="1064" y="338"/>
                </a:lnTo>
                <a:lnTo>
                  <a:pt x="1064" y="377"/>
                </a:lnTo>
                <a:lnTo>
                  <a:pt x="1104" y="377"/>
                </a:lnTo>
                <a:lnTo>
                  <a:pt x="1136" y="338"/>
                </a:lnTo>
                <a:lnTo>
                  <a:pt x="1216" y="473"/>
                </a:lnTo>
                <a:lnTo>
                  <a:pt x="1264" y="531"/>
                </a:lnTo>
                <a:lnTo>
                  <a:pt x="1248" y="551"/>
                </a:lnTo>
                <a:lnTo>
                  <a:pt x="1216" y="551"/>
                </a:lnTo>
                <a:lnTo>
                  <a:pt x="1208" y="579"/>
                </a:lnTo>
                <a:lnTo>
                  <a:pt x="1112" y="579"/>
                </a:lnTo>
                <a:lnTo>
                  <a:pt x="1080" y="608"/>
                </a:lnTo>
                <a:lnTo>
                  <a:pt x="1136" y="628"/>
                </a:lnTo>
                <a:lnTo>
                  <a:pt x="1144" y="666"/>
                </a:lnTo>
                <a:lnTo>
                  <a:pt x="1168" y="686"/>
                </a:lnTo>
                <a:lnTo>
                  <a:pt x="1080" y="686"/>
                </a:lnTo>
                <a:lnTo>
                  <a:pt x="1064" y="647"/>
                </a:lnTo>
                <a:lnTo>
                  <a:pt x="1056" y="676"/>
                </a:lnTo>
                <a:lnTo>
                  <a:pt x="1024" y="695"/>
                </a:lnTo>
                <a:lnTo>
                  <a:pt x="984" y="695"/>
                </a:lnTo>
                <a:lnTo>
                  <a:pt x="880" y="734"/>
                </a:lnTo>
                <a:lnTo>
                  <a:pt x="896" y="686"/>
                </a:lnTo>
                <a:lnTo>
                  <a:pt x="856" y="666"/>
                </a:lnTo>
                <a:lnTo>
                  <a:pt x="816" y="666"/>
                </a:lnTo>
                <a:lnTo>
                  <a:pt x="792" y="676"/>
                </a:lnTo>
                <a:lnTo>
                  <a:pt x="640" y="666"/>
                </a:lnTo>
                <a:lnTo>
                  <a:pt x="280" y="647"/>
                </a:lnTo>
                <a:lnTo>
                  <a:pt x="256" y="608"/>
                </a:lnTo>
                <a:lnTo>
                  <a:pt x="208" y="560"/>
                </a:lnTo>
                <a:lnTo>
                  <a:pt x="144" y="502"/>
                </a:lnTo>
                <a:lnTo>
                  <a:pt x="144" y="454"/>
                </a:lnTo>
                <a:lnTo>
                  <a:pt x="120" y="454"/>
                </a:lnTo>
                <a:lnTo>
                  <a:pt x="112" y="435"/>
                </a:lnTo>
                <a:lnTo>
                  <a:pt x="96" y="415"/>
                </a:lnTo>
                <a:lnTo>
                  <a:pt x="72" y="415"/>
                </a:lnTo>
                <a:lnTo>
                  <a:pt x="24" y="386"/>
                </a:lnTo>
                <a:lnTo>
                  <a:pt x="24" y="377"/>
                </a:lnTo>
                <a:lnTo>
                  <a:pt x="8" y="377"/>
                </a:lnTo>
                <a:lnTo>
                  <a:pt x="0" y="367"/>
                </a:lnTo>
                <a:lnTo>
                  <a:pt x="0" y="87"/>
                </a:lnTo>
                <a:lnTo>
                  <a:pt x="96" y="97"/>
                </a:lnTo>
                <a:lnTo>
                  <a:pt x="112" y="97"/>
                </a:lnTo>
                <a:lnTo>
                  <a:pt x="144" y="97"/>
                </a:lnTo>
                <a:lnTo>
                  <a:pt x="152" y="97"/>
                </a:lnTo>
                <a:lnTo>
                  <a:pt x="216" y="48"/>
                </a:lnTo>
                <a:lnTo>
                  <a:pt x="224" y="87"/>
                </a:lnTo>
                <a:lnTo>
                  <a:pt x="320" y="97"/>
                </a:lnTo>
                <a:lnTo>
                  <a:pt x="432" y="135"/>
                </a:lnTo>
                <a:lnTo>
                  <a:pt x="480" y="164"/>
                </a:lnTo>
                <a:lnTo>
                  <a:pt x="480" y="184"/>
                </a:lnTo>
                <a:lnTo>
                  <a:pt x="512" y="135"/>
                </a:lnTo>
                <a:lnTo>
                  <a:pt x="496" y="135"/>
                </a:lnTo>
                <a:lnTo>
                  <a:pt x="584" y="135"/>
                </a:lnTo>
                <a:lnTo>
                  <a:pt x="664" y="135"/>
                </a:lnTo>
                <a:lnTo>
                  <a:pt x="672" y="126"/>
                </a:lnTo>
                <a:lnTo>
                  <a:pt x="696" y="135"/>
                </a:lnTo>
                <a:lnTo>
                  <a:pt x="720" y="97"/>
                </a:lnTo>
                <a:lnTo>
                  <a:pt x="696" y="58"/>
                </a:lnTo>
                <a:lnTo>
                  <a:pt x="672" y="87"/>
                </a:lnTo>
                <a:lnTo>
                  <a:pt x="664" y="48"/>
                </a:lnTo>
                <a:lnTo>
                  <a:pt x="696" y="0"/>
                </a:lnTo>
              </a:path>
            </a:pathLst>
          </a:custGeom>
          <a:solidFill>
            <a:srgbClr val="DDDDD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sv-SE" sz="1200" b="1"/>
          </a:p>
        </p:txBody>
      </p:sp>
      <p:sp>
        <p:nvSpPr>
          <p:cNvPr id="429066" name="Freeform 10"/>
          <p:cNvSpPr>
            <a:spLocks/>
          </p:cNvSpPr>
          <p:nvPr/>
        </p:nvSpPr>
        <p:spPr bwMode="auto">
          <a:xfrm>
            <a:off x="523875" y="2276475"/>
            <a:ext cx="623888" cy="571500"/>
          </a:xfrm>
          <a:custGeom>
            <a:avLst/>
            <a:gdLst/>
            <a:ahLst/>
            <a:cxnLst>
              <a:cxn ang="0">
                <a:pos x="152" y="0"/>
              </a:cxn>
              <a:cxn ang="0">
                <a:pos x="392" y="39"/>
              </a:cxn>
              <a:cxn ang="0">
                <a:pos x="392" y="328"/>
              </a:cxn>
              <a:cxn ang="0">
                <a:pos x="360" y="328"/>
              </a:cxn>
              <a:cxn ang="0">
                <a:pos x="280" y="309"/>
              </a:cxn>
              <a:cxn ang="0">
                <a:pos x="280" y="328"/>
              </a:cxn>
              <a:cxn ang="0">
                <a:pos x="232" y="328"/>
              </a:cxn>
              <a:cxn ang="0">
                <a:pos x="232" y="309"/>
              </a:cxn>
              <a:cxn ang="0">
                <a:pos x="200" y="338"/>
              </a:cxn>
              <a:cxn ang="0">
                <a:pos x="200" y="367"/>
              </a:cxn>
              <a:cxn ang="0">
                <a:pos x="184" y="386"/>
              </a:cxn>
              <a:cxn ang="0">
                <a:pos x="88" y="425"/>
              </a:cxn>
              <a:cxn ang="0">
                <a:pos x="144" y="367"/>
              </a:cxn>
              <a:cxn ang="0">
                <a:pos x="88" y="367"/>
              </a:cxn>
              <a:cxn ang="0">
                <a:pos x="72" y="367"/>
              </a:cxn>
              <a:cxn ang="0">
                <a:pos x="80" y="328"/>
              </a:cxn>
              <a:cxn ang="0">
                <a:pos x="40" y="328"/>
              </a:cxn>
              <a:cxn ang="0">
                <a:pos x="32" y="290"/>
              </a:cxn>
              <a:cxn ang="0">
                <a:pos x="32" y="270"/>
              </a:cxn>
              <a:cxn ang="0">
                <a:pos x="88" y="203"/>
              </a:cxn>
              <a:cxn ang="0">
                <a:pos x="32" y="203"/>
              </a:cxn>
              <a:cxn ang="0">
                <a:pos x="0" y="164"/>
              </a:cxn>
              <a:cxn ang="0">
                <a:pos x="0" y="155"/>
              </a:cxn>
              <a:cxn ang="0">
                <a:pos x="56" y="135"/>
              </a:cxn>
              <a:cxn ang="0">
                <a:pos x="32" y="87"/>
              </a:cxn>
              <a:cxn ang="0">
                <a:pos x="0" y="87"/>
              </a:cxn>
              <a:cxn ang="0">
                <a:pos x="16" y="48"/>
              </a:cxn>
              <a:cxn ang="0">
                <a:pos x="40" y="48"/>
              </a:cxn>
              <a:cxn ang="0">
                <a:pos x="104" y="10"/>
              </a:cxn>
              <a:cxn ang="0">
                <a:pos x="144" y="10"/>
              </a:cxn>
              <a:cxn ang="0">
                <a:pos x="152" y="0"/>
              </a:cxn>
              <a:cxn ang="0">
                <a:pos x="144" y="0"/>
              </a:cxn>
              <a:cxn ang="0">
                <a:pos x="152" y="0"/>
              </a:cxn>
            </a:cxnLst>
            <a:rect l="0" t="0" r="r" b="b"/>
            <a:pathLst>
              <a:path w="393" h="426">
                <a:moveTo>
                  <a:pt x="152" y="0"/>
                </a:moveTo>
                <a:lnTo>
                  <a:pt x="392" y="39"/>
                </a:lnTo>
                <a:lnTo>
                  <a:pt x="392" y="328"/>
                </a:lnTo>
                <a:lnTo>
                  <a:pt x="360" y="328"/>
                </a:lnTo>
                <a:lnTo>
                  <a:pt x="280" y="309"/>
                </a:lnTo>
                <a:lnTo>
                  <a:pt x="280" y="328"/>
                </a:lnTo>
                <a:lnTo>
                  <a:pt x="232" y="328"/>
                </a:lnTo>
                <a:lnTo>
                  <a:pt x="232" y="309"/>
                </a:lnTo>
                <a:lnTo>
                  <a:pt x="200" y="338"/>
                </a:lnTo>
                <a:lnTo>
                  <a:pt x="200" y="367"/>
                </a:lnTo>
                <a:lnTo>
                  <a:pt x="184" y="386"/>
                </a:lnTo>
                <a:lnTo>
                  <a:pt x="88" y="425"/>
                </a:lnTo>
                <a:lnTo>
                  <a:pt x="144" y="367"/>
                </a:lnTo>
                <a:lnTo>
                  <a:pt x="88" y="367"/>
                </a:lnTo>
                <a:lnTo>
                  <a:pt x="72" y="367"/>
                </a:lnTo>
                <a:lnTo>
                  <a:pt x="80" y="328"/>
                </a:lnTo>
                <a:lnTo>
                  <a:pt x="40" y="328"/>
                </a:lnTo>
                <a:lnTo>
                  <a:pt x="32" y="290"/>
                </a:lnTo>
                <a:lnTo>
                  <a:pt x="32" y="270"/>
                </a:lnTo>
                <a:lnTo>
                  <a:pt x="88" y="203"/>
                </a:lnTo>
                <a:lnTo>
                  <a:pt x="32" y="203"/>
                </a:lnTo>
                <a:lnTo>
                  <a:pt x="0" y="164"/>
                </a:lnTo>
                <a:lnTo>
                  <a:pt x="0" y="155"/>
                </a:lnTo>
                <a:lnTo>
                  <a:pt x="56" y="135"/>
                </a:lnTo>
                <a:lnTo>
                  <a:pt x="32" y="87"/>
                </a:lnTo>
                <a:lnTo>
                  <a:pt x="0" y="87"/>
                </a:lnTo>
                <a:lnTo>
                  <a:pt x="16" y="48"/>
                </a:lnTo>
                <a:lnTo>
                  <a:pt x="40" y="48"/>
                </a:lnTo>
                <a:lnTo>
                  <a:pt x="104" y="10"/>
                </a:lnTo>
                <a:lnTo>
                  <a:pt x="144" y="10"/>
                </a:lnTo>
                <a:lnTo>
                  <a:pt x="152" y="0"/>
                </a:lnTo>
                <a:lnTo>
                  <a:pt x="144" y="0"/>
                </a:lnTo>
                <a:lnTo>
                  <a:pt x="152" y="0"/>
                </a:lnTo>
              </a:path>
            </a:pathLst>
          </a:custGeom>
          <a:solidFill>
            <a:srgbClr val="DDDDD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sv-SE" sz="1200" b="1"/>
          </a:p>
        </p:txBody>
      </p:sp>
      <p:sp>
        <p:nvSpPr>
          <p:cNvPr id="429067" name="Freeform 11"/>
          <p:cNvSpPr>
            <a:spLocks/>
          </p:cNvSpPr>
          <p:nvPr/>
        </p:nvSpPr>
        <p:spPr bwMode="auto">
          <a:xfrm>
            <a:off x="3876675" y="2392363"/>
            <a:ext cx="255588" cy="106362"/>
          </a:xfrm>
          <a:custGeom>
            <a:avLst/>
            <a:gdLst/>
            <a:ahLst/>
            <a:cxnLst>
              <a:cxn ang="0">
                <a:pos x="16" y="0"/>
              </a:cxn>
              <a:cxn ang="0">
                <a:pos x="32" y="0"/>
              </a:cxn>
              <a:cxn ang="0">
                <a:pos x="32" y="29"/>
              </a:cxn>
              <a:cxn ang="0">
                <a:pos x="128" y="0"/>
              </a:cxn>
              <a:cxn ang="0">
                <a:pos x="160" y="49"/>
              </a:cxn>
              <a:cxn ang="0">
                <a:pos x="56" y="78"/>
              </a:cxn>
              <a:cxn ang="0">
                <a:pos x="48" y="68"/>
              </a:cxn>
              <a:cxn ang="0">
                <a:pos x="16" y="68"/>
              </a:cxn>
              <a:cxn ang="0">
                <a:pos x="0" y="0"/>
              </a:cxn>
              <a:cxn ang="0">
                <a:pos x="16" y="0"/>
              </a:cxn>
            </a:cxnLst>
            <a:rect l="0" t="0" r="r" b="b"/>
            <a:pathLst>
              <a:path w="161" h="79">
                <a:moveTo>
                  <a:pt x="16" y="0"/>
                </a:moveTo>
                <a:lnTo>
                  <a:pt x="32" y="0"/>
                </a:lnTo>
                <a:lnTo>
                  <a:pt x="32" y="29"/>
                </a:lnTo>
                <a:lnTo>
                  <a:pt x="128" y="0"/>
                </a:lnTo>
                <a:lnTo>
                  <a:pt x="160" y="49"/>
                </a:lnTo>
                <a:lnTo>
                  <a:pt x="56" y="78"/>
                </a:lnTo>
                <a:lnTo>
                  <a:pt x="48" y="68"/>
                </a:lnTo>
                <a:lnTo>
                  <a:pt x="16" y="68"/>
                </a:lnTo>
                <a:lnTo>
                  <a:pt x="0" y="0"/>
                </a:lnTo>
                <a:lnTo>
                  <a:pt x="16" y="0"/>
                </a:lnTo>
              </a:path>
            </a:pathLst>
          </a:custGeom>
          <a:solidFill>
            <a:srgbClr val="DDDDD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sv-SE" sz="1200" b="1"/>
          </a:p>
        </p:txBody>
      </p:sp>
      <p:sp>
        <p:nvSpPr>
          <p:cNvPr id="429068" name="Freeform 12"/>
          <p:cNvSpPr>
            <a:spLocks/>
          </p:cNvSpPr>
          <p:nvPr/>
        </p:nvSpPr>
        <p:spPr bwMode="auto">
          <a:xfrm>
            <a:off x="1601788" y="3059113"/>
            <a:ext cx="1322387" cy="622300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128" y="0"/>
              </a:cxn>
              <a:cxn ang="0">
                <a:pos x="392" y="19"/>
              </a:cxn>
              <a:cxn ang="0">
                <a:pos x="544" y="29"/>
              </a:cxn>
              <a:cxn ang="0">
                <a:pos x="544" y="87"/>
              </a:cxn>
              <a:cxn ang="0">
                <a:pos x="544" y="145"/>
              </a:cxn>
              <a:cxn ang="0">
                <a:pos x="576" y="77"/>
              </a:cxn>
              <a:cxn ang="0">
                <a:pos x="608" y="77"/>
              </a:cxn>
              <a:cxn ang="0">
                <a:pos x="608" y="87"/>
              </a:cxn>
              <a:cxn ang="0">
                <a:pos x="624" y="87"/>
              </a:cxn>
              <a:cxn ang="0">
                <a:pos x="608" y="145"/>
              </a:cxn>
              <a:cxn ang="0">
                <a:pos x="648" y="145"/>
              </a:cxn>
              <a:cxn ang="0">
                <a:pos x="656" y="116"/>
              </a:cxn>
              <a:cxn ang="0">
                <a:pos x="792" y="48"/>
              </a:cxn>
              <a:cxn ang="0">
                <a:pos x="816" y="19"/>
              </a:cxn>
              <a:cxn ang="0">
                <a:pos x="832" y="77"/>
              </a:cxn>
              <a:cxn ang="0">
                <a:pos x="816" y="87"/>
              </a:cxn>
              <a:cxn ang="0">
                <a:pos x="792" y="116"/>
              </a:cxn>
              <a:cxn ang="0">
                <a:pos x="808" y="145"/>
              </a:cxn>
              <a:cxn ang="0">
                <a:pos x="752" y="154"/>
              </a:cxn>
              <a:cxn ang="0">
                <a:pos x="736" y="183"/>
              </a:cxn>
              <a:cxn ang="0">
                <a:pos x="696" y="299"/>
              </a:cxn>
              <a:cxn ang="0">
                <a:pos x="648" y="328"/>
              </a:cxn>
              <a:cxn ang="0">
                <a:pos x="648" y="424"/>
              </a:cxn>
              <a:cxn ang="0">
                <a:pos x="648" y="463"/>
              </a:cxn>
              <a:cxn ang="0">
                <a:pos x="624" y="424"/>
              </a:cxn>
              <a:cxn ang="0">
                <a:pos x="624" y="386"/>
              </a:cxn>
              <a:cxn ang="0">
                <a:pos x="544" y="367"/>
              </a:cxn>
              <a:cxn ang="0">
                <a:pos x="424" y="415"/>
              </a:cxn>
              <a:cxn ang="0">
                <a:pos x="392" y="424"/>
              </a:cxn>
              <a:cxn ang="0">
                <a:pos x="392" y="453"/>
              </a:cxn>
              <a:cxn ang="0">
                <a:pos x="368" y="424"/>
              </a:cxn>
              <a:cxn ang="0">
                <a:pos x="328" y="386"/>
              </a:cxn>
              <a:cxn ang="0">
                <a:pos x="312" y="415"/>
              </a:cxn>
              <a:cxn ang="0">
                <a:pos x="288" y="367"/>
              </a:cxn>
              <a:cxn ang="0">
                <a:pos x="248" y="367"/>
              </a:cxn>
              <a:cxn ang="0">
                <a:pos x="184" y="367"/>
              </a:cxn>
              <a:cxn ang="0">
                <a:pos x="168" y="338"/>
              </a:cxn>
              <a:cxn ang="0">
                <a:pos x="112" y="338"/>
              </a:cxn>
              <a:cxn ang="0">
                <a:pos x="8" y="212"/>
              </a:cxn>
              <a:cxn ang="0">
                <a:pos x="0" y="87"/>
              </a:cxn>
              <a:cxn ang="0">
                <a:pos x="0" y="29"/>
              </a:cxn>
              <a:cxn ang="0">
                <a:pos x="0" y="0"/>
              </a:cxn>
              <a:cxn ang="0">
                <a:pos x="32" y="19"/>
              </a:cxn>
              <a:cxn ang="0">
                <a:pos x="24" y="0"/>
              </a:cxn>
            </a:cxnLst>
            <a:rect l="0" t="0" r="r" b="b"/>
            <a:pathLst>
              <a:path w="833" h="464">
                <a:moveTo>
                  <a:pt x="24" y="0"/>
                </a:moveTo>
                <a:lnTo>
                  <a:pt x="128" y="0"/>
                </a:lnTo>
                <a:lnTo>
                  <a:pt x="392" y="19"/>
                </a:lnTo>
                <a:lnTo>
                  <a:pt x="544" y="29"/>
                </a:lnTo>
                <a:lnTo>
                  <a:pt x="544" y="87"/>
                </a:lnTo>
                <a:lnTo>
                  <a:pt x="544" y="145"/>
                </a:lnTo>
                <a:lnTo>
                  <a:pt x="576" y="77"/>
                </a:lnTo>
                <a:lnTo>
                  <a:pt x="608" y="77"/>
                </a:lnTo>
                <a:lnTo>
                  <a:pt x="608" y="87"/>
                </a:lnTo>
                <a:lnTo>
                  <a:pt x="624" y="87"/>
                </a:lnTo>
                <a:lnTo>
                  <a:pt x="608" y="145"/>
                </a:lnTo>
                <a:lnTo>
                  <a:pt x="648" y="145"/>
                </a:lnTo>
                <a:lnTo>
                  <a:pt x="656" y="116"/>
                </a:lnTo>
                <a:lnTo>
                  <a:pt x="792" y="48"/>
                </a:lnTo>
                <a:lnTo>
                  <a:pt x="816" y="19"/>
                </a:lnTo>
                <a:lnTo>
                  <a:pt x="832" y="77"/>
                </a:lnTo>
                <a:lnTo>
                  <a:pt x="816" y="87"/>
                </a:lnTo>
                <a:lnTo>
                  <a:pt x="792" y="116"/>
                </a:lnTo>
                <a:lnTo>
                  <a:pt x="808" y="145"/>
                </a:lnTo>
                <a:lnTo>
                  <a:pt x="752" y="154"/>
                </a:lnTo>
                <a:lnTo>
                  <a:pt x="736" y="183"/>
                </a:lnTo>
                <a:lnTo>
                  <a:pt x="696" y="299"/>
                </a:lnTo>
                <a:lnTo>
                  <a:pt x="648" y="328"/>
                </a:lnTo>
                <a:lnTo>
                  <a:pt x="648" y="424"/>
                </a:lnTo>
                <a:lnTo>
                  <a:pt x="648" y="463"/>
                </a:lnTo>
                <a:lnTo>
                  <a:pt x="624" y="424"/>
                </a:lnTo>
                <a:lnTo>
                  <a:pt x="624" y="386"/>
                </a:lnTo>
                <a:lnTo>
                  <a:pt x="544" y="367"/>
                </a:lnTo>
                <a:lnTo>
                  <a:pt x="424" y="415"/>
                </a:lnTo>
                <a:lnTo>
                  <a:pt x="392" y="424"/>
                </a:lnTo>
                <a:lnTo>
                  <a:pt x="392" y="453"/>
                </a:lnTo>
                <a:lnTo>
                  <a:pt x="368" y="424"/>
                </a:lnTo>
                <a:lnTo>
                  <a:pt x="328" y="386"/>
                </a:lnTo>
                <a:lnTo>
                  <a:pt x="312" y="415"/>
                </a:lnTo>
                <a:lnTo>
                  <a:pt x="288" y="367"/>
                </a:lnTo>
                <a:lnTo>
                  <a:pt x="248" y="367"/>
                </a:lnTo>
                <a:lnTo>
                  <a:pt x="184" y="367"/>
                </a:lnTo>
                <a:lnTo>
                  <a:pt x="168" y="338"/>
                </a:lnTo>
                <a:lnTo>
                  <a:pt x="112" y="338"/>
                </a:lnTo>
                <a:lnTo>
                  <a:pt x="8" y="212"/>
                </a:lnTo>
                <a:lnTo>
                  <a:pt x="0" y="87"/>
                </a:lnTo>
                <a:lnTo>
                  <a:pt x="0" y="29"/>
                </a:lnTo>
                <a:lnTo>
                  <a:pt x="0" y="0"/>
                </a:lnTo>
                <a:lnTo>
                  <a:pt x="32" y="19"/>
                </a:lnTo>
                <a:lnTo>
                  <a:pt x="24" y="0"/>
                </a:lnTo>
              </a:path>
            </a:pathLst>
          </a:custGeom>
          <a:solidFill>
            <a:srgbClr val="DDDDD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sv-SE" sz="1200" b="1"/>
          </a:p>
        </p:txBody>
      </p:sp>
      <p:sp>
        <p:nvSpPr>
          <p:cNvPr id="429069" name="Freeform 13"/>
          <p:cNvSpPr>
            <a:spLocks/>
          </p:cNvSpPr>
          <p:nvPr/>
        </p:nvSpPr>
        <p:spPr bwMode="auto">
          <a:xfrm>
            <a:off x="1704975" y="3463925"/>
            <a:ext cx="700088" cy="4556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" y="0"/>
              </a:cxn>
              <a:cxn ang="0">
                <a:pos x="72" y="29"/>
              </a:cxn>
              <a:cxn ang="0">
                <a:pos x="160" y="29"/>
              </a:cxn>
              <a:cxn ang="0">
                <a:pos x="208" y="77"/>
              </a:cxn>
              <a:cxn ang="0">
                <a:pos x="224" y="48"/>
              </a:cxn>
              <a:cxn ang="0">
                <a:pos x="288" y="126"/>
              </a:cxn>
              <a:cxn ang="0">
                <a:pos x="288" y="193"/>
              </a:cxn>
              <a:cxn ang="0">
                <a:pos x="320" y="241"/>
              </a:cxn>
              <a:cxn ang="0">
                <a:pos x="368" y="241"/>
              </a:cxn>
              <a:cxn ang="0">
                <a:pos x="416" y="193"/>
              </a:cxn>
              <a:cxn ang="0">
                <a:pos x="440" y="241"/>
              </a:cxn>
              <a:cxn ang="0">
                <a:pos x="384" y="280"/>
              </a:cxn>
              <a:cxn ang="0">
                <a:pos x="384" y="338"/>
              </a:cxn>
              <a:cxn ang="0">
                <a:pos x="192" y="241"/>
              </a:cxn>
              <a:cxn ang="0">
                <a:pos x="184" y="212"/>
              </a:cxn>
              <a:cxn ang="0">
                <a:pos x="184" y="193"/>
              </a:cxn>
              <a:cxn ang="0">
                <a:pos x="128" y="145"/>
              </a:cxn>
              <a:cxn ang="0">
                <a:pos x="40" y="10"/>
              </a:cxn>
              <a:cxn ang="0">
                <a:pos x="80" y="116"/>
              </a:cxn>
              <a:cxn ang="0">
                <a:pos x="96" y="145"/>
              </a:cxn>
              <a:cxn ang="0">
                <a:pos x="88" y="164"/>
              </a:cxn>
              <a:cxn ang="0">
                <a:pos x="32" y="77"/>
              </a:cxn>
              <a:cxn ang="0">
                <a:pos x="0" y="0"/>
              </a:cxn>
            </a:cxnLst>
            <a:rect l="0" t="0" r="r" b="b"/>
            <a:pathLst>
              <a:path w="441" h="339">
                <a:moveTo>
                  <a:pt x="0" y="0"/>
                </a:moveTo>
                <a:lnTo>
                  <a:pt x="64" y="0"/>
                </a:lnTo>
                <a:lnTo>
                  <a:pt x="72" y="29"/>
                </a:lnTo>
                <a:lnTo>
                  <a:pt x="160" y="29"/>
                </a:lnTo>
                <a:lnTo>
                  <a:pt x="208" y="77"/>
                </a:lnTo>
                <a:lnTo>
                  <a:pt x="224" y="48"/>
                </a:lnTo>
                <a:lnTo>
                  <a:pt x="288" y="126"/>
                </a:lnTo>
                <a:lnTo>
                  <a:pt x="288" y="193"/>
                </a:lnTo>
                <a:lnTo>
                  <a:pt x="320" y="241"/>
                </a:lnTo>
                <a:lnTo>
                  <a:pt x="368" y="241"/>
                </a:lnTo>
                <a:lnTo>
                  <a:pt x="416" y="193"/>
                </a:lnTo>
                <a:lnTo>
                  <a:pt x="440" y="241"/>
                </a:lnTo>
                <a:lnTo>
                  <a:pt x="384" y="280"/>
                </a:lnTo>
                <a:lnTo>
                  <a:pt x="384" y="338"/>
                </a:lnTo>
                <a:lnTo>
                  <a:pt x="192" y="241"/>
                </a:lnTo>
                <a:lnTo>
                  <a:pt x="184" y="212"/>
                </a:lnTo>
                <a:lnTo>
                  <a:pt x="184" y="193"/>
                </a:lnTo>
                <a:lnTo>
                  <a:pt x="128" y="145"/>
                </a:lnTo>
                <a:lnTo>
                  <a:pt x="40" y="10"/>
                </a:lnTo>
                <a:lnTo>
                  <a:pt x="80" y="116"/>
                </a:lnTo>
                <a:lnTo>
                  <a:pt x="96" y="145"/>
                </a:lnTo>
                <a:lnTo>
                  <a:pt x="88" y="164"/>
                </a:lnTo>
                <a:lnTo>
                  <a:pt x="32" y="77"/>
                </a:lnTo>
                <a:lnTo>
                  <a:pt x="0" y="0"/>
                </a:lnTo>
              </a:path>
            </a:pathLst>
          </a:custGeom>
          <a:solidFill>
            <a:srgbClr val="DDDDD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sv-SE" sz="1200" b="1"/>
          </a:p>
        </p:txBody>
      </p:sp>
      <p:sp>
        <p:nvSpPr>
          <p:cNvPr id="429070" name="Freeform 14"/>
          <p:cNvSpPr>
            <a:spLocks/>
          </p:cNvSpPr>
          <p:nvPr/>
        </p:nvSpPr>
        <p:spPr bwMode="auto">
          <a:xfrm>
            <a:off x="2568575" y="3792538"/>
            <a:ext cx="230188" cy="1555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4" y="87"/>
              </a:cxn>
              <a:cxn ang="0">
                <a:pos x="144" y="116"/>
              </a:cxn>
              <a:cxn ang="0">
                <a:pos x="128" y="87"/>
              </a:cxn>
              <a:cxn ang="0">
                <a:pos x="88" y="87"/>
              </a:cxn>
              <a:cxn ang="0">
                <a:pos x="72" y="58"/>
              </a:cxn>
              <a:cxn ang="0">
                <a:pos x="0" y="19"/>
              </a:cxn>
              <a:cxn ang="0">
                <a:pos x="0" y="0"/>
              </a:cxn>
            </a:cxnLst>
            <a:rect l="0" t="0" r="r" b="b"/>
            <a:pathLst>
              <a:path w="145" h="117">
                <a:moveTo>
                  <a:pt x="0" y="0"/>
                </a:moveTo>
                <a:lnTo>
                  <a:pt x="144" y="87"/>
                </a:lnTo>
                <a:lnTo>
                  <a:pt x="144" y="116"/>
                </a:lnTo>
                <a:lnTo>
                  <a:pt x="128" y="87"/>
                </a:lnTo>
                <a:lnTo>
                  <a:pt x="88" y="87"/>
                </a:lnTo>
                <a:lnTo>
                  <a:pt x="72" y="58"/>
                </a:lnTo>
                <a:lnTo>
                  <a:pt x="0" y="19"/>
                </a:lnTo>
                <a:lnTo>
                  <a:pt x="0" y="0"/>
                </a:lnTo>
              </a:path>
            </a:pathLst>
          </a:custGeom>
          <a:solidFill>
            <a:srgbClr val="DDDDD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sv-SE" sz="1200" b="1"/>
          </a:p>
        </p:txBody>
      </p:sp>
      <p:sp>
        <p:nvSpPr>
          <p:cNvPr id="429071" name="Freeform 15"/>
          <p:cNvSpPr>
            <a:spLocks/>
          </p:cNvSpPr>
          <p:nvPr/>
        </p:nvSpPr>
        <p:spPr bwMode="auto">
          <a:xfrm>
            <a:off x="2314575" y="3908425"/>
            <a:ext cx="319088" cy="220663"/>
          </a:xfrm>
          <a:custGeom>
            <a:avLst/>
            <a:gdLst/>
            <a:ahLst/>
            <a:cxnLst>
              <a:cxn ang="0">
                <a:pos x="8" y="0"/>
              </a:cxn>
              <a:cxn ang="0">
                <a:pos x="32" y="0"/>
              </a:cxn>
              <a:cxn ang="0">
                <a:pos x="56" y="29"/>
              </a:cxn>
              <a:cxn ang="0">
                <a:pos x="112" y="39"/>
              </a:cxn>
              <a:cxn ang="0">
                <a:pos x="112" y="125"/>
              </a:cxn>
              <a:cxn ang="0">
                <a:pos x="160" y="145"/>
              </a:cxn>
              <a:cxn ang="0">
                <a:pos x="200" y="125"/>
              </a:cxn>
              <a:cxn ang="0">
                <a:pos x="160" y="164"/>
              </a:cxn>
              <a:cxn ang="0">
                <a:pos x="56" y="125"/>
              </a:cxn>
              <a:cxn ang="0">
                <a:pos x="8" y="58"/>
              </a:cxn>
              <a:cxn ang="0">
                <a:pos x="0" y="0"/>
              </a:cxn>
              <a:cxn ang="0">
                <a:pos x="8" y="0"/>
              </a:cxn>
            </a:cxnLst>
            <a:rect l="0" t="0" r="r" b="b"/>
            <a:pathLst>
              <a:path w="201" h="165">
                <a:moveTo>
                  <a:pt x="8" y="0"/>
                </a:moveTo>
                <a:lnTo>
                  <a:pt x="32" y="0"/>
                </a:lnTo>
                <a:lnTo>
                  <a:pt x="56" y="29"/>
                </a:lnTo>
                <a:lnTo>
                  <a:pt x="112" y="39"/>
                </a:lnTo>
                <a:lnTo>
                  <a:pt x="112" y="125"/>
                </a:lnTo>
                <a:lnTo>
                  <a:pt x="160" y="145"/>
                </a:lnTo>
                <a:lnTo>
                  <a:pt x="200" y="125"/>
                </a:lnTo>
                <a:lnTo>
                  <a:pt x="160" y="164"/>
                </a:lnTo>
                <a:lnTo>
                  <a:pt x="56" y="125"/>
                </a:lnTo>
                <a:lnTo>
                  <a:pt x="8" y="58"/>
                </a:lnTo>
                <a:lnTo>
                  <a:pt x="0" y="0"/>
                </a:lnTo>
                <a:lnTo>
                  <a:pt x="8" y="0"/>
                </a:lnTo>
              </a:path>
            </a:pathLst>
          </a:custGeom>
          <a:solidFill>
            <a:srgbClr val="DDDDD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sv-SE" sz="1200" b="1"/>
          </a:p>
        </p:txBody>
      </p:sp>
      <p:sp>
        <p:nvSpPr>
          <p:cNvPr id="429072" name="Freeform 16"/>
          <p:cNvSpPr>
            <a:spLocks/>
          </p:cNvSpPr>
          <p:nvPr/>
        </p:nvSpPr>
        <p:spPr bwMode="auto">
          <a:xfrm>
            <a:off x="5984875" y="3014663"/>
            <a:ext cx="1208088" cy="881062"/>
          </a:xfrm>
          <a:custGeom>
            <a:avLst/>
            <a:gdLst/>
            <a:ahLst/>
            <a:cxnLst>
              <a:cxn ang="0">
                <a:pos x="152" y="0"/>
              </a:cxn>
              <a:cxn ang="0">
                <a:pos x="280" y="68"/>
              </a:cxn>
              <a:cxn ang="0">
                <a:pos x="280" y="96"/>
              </a:cxn>
              <a:cxn ang="0">
                <a:pos x="344" y="154"/>
              </a:cxn>
              <a:cxn ang="0">
                <a:pos x="472" y="164"/>
              </a:cxn>
              <a:cxn ang="0">
                <a:pos x="544" y="164"/>
              </a:cxn>
              <a:cxn ang="0">
                <a:pos x="560" y="203"/>
              </a:cxn>
              <a:cxn ang="0">
                <a:pos x="544" y="260"/>
              </a:cxn>
              <a:cxn ang="0">
                <a:pos x="632" y="270"/>
              </a:cxn>
              <a:cxn ang="0">
                <a:pos x="632" y="260"/>
              </a:cxn>
              <a:cxn ang="0">
                <a:pos x="680" y="260"/>
              </a:cxn>
              <a:cxn ang="0">
                <a:pos x="760" y="289"/>
              </a:cxn>
              <a:cxn ang="0">
                <a:pos x="664" y="347"/>
              </a:cxn>
              <a:cxn ang="0">
                <a:pos x="672" y="376"/>
              </a:cxn>
              <a:cxn ang="0">
                <a:pos x="704" y="415"/>
              </a:cxn>
              <a:cxn ang="0">
                <a:pos x="704" y="434"/>
              </a:cxn>
              <a:cxn ang="0">
                <a:pos x="728" y="473"/>
              </a:cxn>
              <a:cxn ang="0">
                <a:pos x="680" y="502"/>
              </a:cxn>
              <a:cxn ang="0">
                <a:pos x="656" y="521"/>
              </a:cxn>
              <a:cxn ang="0">
                <a:pos x="632" y="502"/>
              </a:cxn>
              <a:cxn ang="0">
                <a:pos x="584" y="444"/>
              </a:cxn>
              <a:cxn ang="0">
                <a:pos x="568" y="521"/>
              </a:cxn>
              <a:cxn ang="0">
                <a:pos x="632" y="608"/>
              </a:cxn>
              <a:cxn ang="0">
                <a:pos x="632" y="656"/>
              </a:cxn>
              <a:cxn ang="0">
                <a:pos x="584" y="598"/>
              </a:cxn>
              <a:cxn ang="0">
                <a:pos x="544" y="511"/>
              </a:cxn>
              <a:cxn ang="0">
                <a:pos x="544" y="434"/>
              </a:cxn>
              <a:cxn ang="0">
                <a:pos x="528" y="386"/>
              </a:cxn>
              <a:cxn ang="0">
                <a:pos x="488" y="415"/>
              </a:cxn>
              <a:cxn ang="0">
                <a:pos x="448" y="270"/>
              </a:cxn>
              <a:cxn ang="0">
                <a:pos x="416" y="299"/>
              </a:cxn>
              <a:cxn ang="0">
                <a:pos x="392" y="299"/>
              </a:cxn>
              <a:cxn ang="0">
                <a:pos x="368" y="347"/>
              </a:cxn>
              <a:cxn ang="0">
                <a:pos x="280" y="434"/>
              </a:cxn>
              <a:cxn ang="0">
                <a:pos x="280" y="463"/>
              </a:cxn>
              <a:cxn ang="0">
                <a:pos x="264" y="531"/>
              </a:cxn>
              <a:cxn ang="0">
                <a:pos x="224" y="521"/>
              </a:cxn>
              <a:cxn ang="0">
                <a:pos x="216" y="434"/>
              </a:cxn>
              <a:cxn ang="0">
                <a:pos x="184" y="415"/>
              </a:cxn>
              <a:cxn ang="0">
                <a:pos x="168" y="299"/>
              </a:cxn>
              <a:cxn ang="0">
                <a:pos x="152" y="318"/>
              </a:cxn>
              <a:cxn ang="0">
                <a:pos x="104" y="270"/>
              </a:cxn>
              <a:cxn ang="0">
                <a:pos x="104" y="260"/>
              </a:cxn>
              <a:cxn ang="0">
                <a:pos x="24" y="203"/>
              </a:cxn>
              <a:cxn ang="0">
                <a:pos x="48" y="193"/>
              </a:cxn>
              <a:cxn ang="0">
                <a:pos x="0" y="164"/>
              </a:cxn>
              <a:cxn ang="0">
                <a:pos x="0" y="29"/>
              </a:cxn>
              <a:cxn ang="0">
                <a:pos x="48" y="48"/>
              </a:cxn>
              <a:cxn ang="0">
                <a:pos x="48" y="29"/>
              </a:cxn>
              <a:cxn ang="0">
                <a:pos x="152" y="0"/>
              </a:cxn>
            </a:cxnLst>
            <a:rect l="0" t="0" r="r" b="b"/>
            <a:pathLst>
              <a:path w="761" h="657">
                <a:moveTo>
                  <a:pt x="152" y="0"/>
                </a:moveTo>
                <a:lnTo>
                  <a:pt x="280" y="68"/>
                </a:lnTo>
                <a:lnTo>
                  <a:pt x="280" y="96"/>
                </a:lnTo>
                <a:lnTo>
                  <a:pt x="344" y="154"/>
                </a:lnTo>
                <a:lnTo>
                  <a:pt x="472" y="164"/>
                </a:lnTo>
                <a:lnTo>
                  <a:pt x="544" y="164"/>
                </a:lnTo>
                <a:lnTo>
                  <a:pt x="560" y="203"/>
                </a:lnTo>
                <a:lnTo>
                  <a:pt x="544" y="260"/>
                </a:lnTo>
                <a:lnTo>
                  <a:pt x="632" y="270"/>
                </a:lnTo>
                <a:lnTo>
                  <a:pt x="632" y="260"/>
                </a:lnTo>
                <a:lnTo>
                  <a:pt x="680" y="260"/>
                </a:lnTo>
                <a:lnTo>
                  <a:pt x="760" y="289"/>
                </a:lnTo>
                <a:lnTo>
                  <a:pt x="664" y="347"/>
                </a:lnTo>
                <a:lnTo>
                  <a:pt x="672" y="376"/>
                </a:lnTo>
                <a:lnTo>
                  <a:pt x="704" y="415"/>
                </a:lnTo>
                <a:lnTo>
                  <a:pt x="704" y="434"/>
                </a:lnTo>
                <a:lnTo>
                  <a:pt x="728" y="473"/>
                </a:lnTo>
                <a:lnTo>
                  <a:pt x="680" y="502"/>
                </a:lnTo>
                <a:lnTo>
                  <a:pt x="656" y="521"/>
                </a:lnTo>
                <a:lnTo>
                  <a:pt x="632" y="502"/>
                </a:lnTo>
                <a:lnTo>
                  <a:pt x="584" y="444"/>
                </a:lnTo>
                <a:lnTo>
                  <a:pt x="568" y="521"/>
                </a:lnTo>
                <a:lnTo>
                  <a:pt x="632" y="608"/>
                </a:lnTo>
                <a:lnTo>
                  <a:pt x="632" y="656"/>
                </a:lnTo>
                <a:lnTo>
                  <a:pt x="584" y="598"/>
                </a:lnTo>
                <a:lnTo>
                  <a:pt x="544" y="511"/>
                </a:lnTo>
                <a:lnTo>
                  <a:pt x="544" y="434"/>
                </a:lnTo>
                <a:lnTo>
                  <a:pt x="528" y="386"/>
                </a:lnTo>
                <a:lnTo>
                  <a:pt x="488" y="415"/>
                </a:lnTo>
                <a:lnTo>
                  <a:pt x="448" y="270"/>
                </a:lnTo>
                <a:lnTo>
                  <a:pt x="416" y="299"/>
                </a:lnTo>
                <a:lnTo>
                  <a:pt x="392" y="299"/>
                </a:lnTo>
                <a:lnTo>
                  <a:pt x="368" y="347"/>
                </a:lnTo>
                <a:lnTo>
                  <a:pt x="280" y="434"/>
                </a:lnTo>
                <a:lnTo>
                  <a:pt x="280" y="463"/>
                </a:lnTo>
                <a:lnTo>
                  <a:pt x="264" y="531"/>
                </a:lnTo>
                <a:lnTo>
                  <a:pt x="224" y="521"/>
                </a:lnTo>
                <a:lnTo>
                  <a:pt x="216" y="434"/>
                </a:lnTo>
                <a:lnTo>
                  <a:pt x="184" y="415"/>
                </a:lnTo>
                <a:lnTo>
                  <a:pt x="168" y="299"/>
                </a:lnTo>
                <a:lnTo>
                  <a:pt x="152" y="318"/>
                </a:lnTo>
                <a:lnTo>
                  <a:pt x="104" y="270"/>
                </a:lnTo>
                <a:lnTo>
                  <a:pt x="104" y="260"/>
                </a:lnTo>
                <a:lnTo>
                  <a:pt x="24" y="203"/>
                </a:lnTo>
                <a:lnTo>
                  <a:pt x="48" y="193"/>
                </a:lnTo>
                <a:lnTo>
                  <a:pt x="0" y="164"/>
                </a:lnTo>
                <a:lnTo>
                  <a:pt x="0" y="29"/>
                </a:lnTo>
                <a:lnTo>
                  <a:pt x="48" y="48"/>
                </a:lnTo>
                <a:lnTo>
                  <a:pt x="48" y="29"/>
                </a:lnTo>
                <a:lnTo>
                  <a:pt x="152" y="0"/>
                </a:lnTo>
              </a:path>
            </a:pathLst>
          </a:custGeom>
          <a:solidFill>
            <a:srgbClr val="DDDDD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sv-SE" sz="1200" b="1"/>
          </a:p>
        </p:txBody>
      </p:sp>
      <p:sp>
        <p:nvSpPr>
          <p:cNvPr id="429073" name="Freeform 17"/>
          <p:cNvSpPr>
            <a:spLocks/>
          </p:cNvSpPr>
          <p:nvPr/>
        </p:nvSpPr>
        <p:spPr bwMode="auto">
          <a:xfrm>
            <a:off x="4144963" y="3003550"/>
            <a:ext cx="1627187" cy="1762125"/>
          </a:xfrm>
          <a:custGeom>
            <a:avLst/>
            <a:gdLst/>
            <a:ahLst/>
            <a:cxnLst>
              <a:cxn ang="0">
                <a:pos x="368" y="0"/>
              </a:cxn>
              <a:cxn ang="0">
                <a:pos x="448" y="39"/>
              </a:cxn>
              <a:cxn ang="0">
                <a:pos x="448" y="77"/>
              </a:cxn>
              <a:cxn ang="0">
                <a:pos x="504" y="116"/>
              </a:cxn>
              <a:cxn ang="0">
                <a:pos x="552" y="145"/>
              </a:cxn>
              <a:cxn ang="0">
                <a:pos x="560" y="116"/>
              </a:cxn>
              <a:cxn ang="0">
                <a:pos x="584" y="116"/>
              </a:cxn>
              <a:cxn ang="0">
                <a:pos x="632" y="116"/>
              </a:cxn>
              <a:cxn ang="0">
                <a:pos x="720" y="116"/>
              </a:cxn>
              <a:cxn ang="0">
                <a:pos x="736" y="116"/>
              </a:cxn>
              <a:cxn ang="0">
                <a:pos x="784" y="261"/>
              </a:cxn>
              <a:cxn ang="0">
                <a:pos x="808" y="290"/>
              </a:cxn>
              <a:cxn ang="0">
                <a:pos x="808" y="338"/>
              </a:cxn>
              <a:cxn ang="0">
                <a:pos x="832" y="377"/>
              </a:cxn>
              <a:cxn ang="0">
                <a:pos x="880" y="434"/>
              </a:cxn>
              <a:cxn ang="0">
                <a:pos x="936" y="512"/>
              </a:cxn>
              <a:cxn ang="0">
                <a:pos x="1024" y="483"/>
              </a:cxn>
              <a:cxn ang="0">
                <a:pos x="936" y="628"/>
              </a:cxn>
              <a:cxn ang="0">
                <a:pos x="840" y="753"/>
              </a:cxn>
              <a:cxn ang="0">
                <a:pos x="832" y="821"/>
              </a:cxn>
              <a:cxn ang="0">
                <a:pos x="872" y="879"/>
              </a:cxn>
              <a:cxn ang="0">
                <a:pos x="872" y="946"/>
              </a:cxn>
              <a:cxn ang="0">
                <a:pos x="840" y="975"/>
              </a:cxn>
              <a:cxn ang="0">
                <a:pos x="792" y="1043"/>
              </a:cxn>
              <a:cxn ang="0">
                <a:pos x="792" y="1062"/>
              </a:cxn>
              <a:cxn ang="0">
                <a:pos x="792" y="1110"/>
              </a:cxn>
              <a:cxn ang="0">
                <a:pos x="784" y="1110"/>
              </a:cxn>
              <a:cxn ang="0">
                <a:pos x="736" y="1168"/>
              </a:cxn>
              <a:cxn ang="0">
                <a:pos x="736" y="1207"/>
              </a:cxn>
              <a:cxn ang="0">
                <a:pos x="664" y="1294"/>
              </a:cxn>
              <a:cxn ang="0">
                <a:pos x="640" y="1294"/>
              </a:cxn>
              <a:cxn ang="0">
                <a:pos x="552" y="1313"/>
              </a:cxn>
              <a:cxn ang="0">
                <a:pos x="464" y="1004"/>
              </a:cxn>
              <a:cxn ang="0">
                <a:pos x="432" y="975"/>
              </a:cxn>
              <a:cxn ang="0">
                <a:pos x="472" y="859"/>
              </a:cxn>
              <a:cxn ang="0">
                <a:pos x="448" y="782"/>
              </a:cxn>
              <a:cxn ang="0">
                <a:pos x="416" y="714"/>
              </a:cxn>
              <a:cxn ang="0">
                <a:pos x="416" y="628"/>
              </a:cxn>
              <a:cxn ang="0">
                <a:pos x="384" y="589"/>
              </a:cxn>
              <a:cxn ang="0">
                <a:pos x="352" y="618"/>
              </a:cxn>
              <a:cxn ang="0">
                <a:pos x="344" y="589"/>
              </a:cxn>
              <a:cxn ang="0">
                <a:pos x="288" y="570"/>
              </a:cxn>
              <a:cxn ang="0">
                <a:pos x="208" y="599"/>
              </a:cxn>
              <a:cxn ang="0">
                <a:pos x="128" y="589"/>
              </a:cxn>
              <a:cxn ang="0">
                <a:pos x="56" y="560"/>
              </a:cxn>
              <a:cxn ang="0">
                <a:pos x="16" y="483"/>
              </a:cxn>
              <a:cxn ang="0">
                <a:pos x="0" y="425"/>
              </a:cxn>
              <a:cxn ang="0">
                <a:pos x="16" y="338"/>
              </a:cxn>
              <a:cxn ang="0">
                <a:pos x="0" y="280"/>
              </a:cxn>
              <a:cxn ang="0">
                <a:pos x="40" y="251"/>
              </a:cxn>
              <a:cxn ang="0">
                <a:pos x="56" y="183"/>
              </a:cxn>
              <a:cxn ang="0">
                <a:pos x="128" y="154"/>
              </a:cxn>
              <a:cxn ang="0">
                <a:pos x="144" y="87"/>
              </a:cxn>
              <a:cxn ang="0">
                <a:pos x="192" y="39"/>
              </a:cxn>
              <a:cxn ang="0">
                <a:pos x="240" y="39"/>
              </a:cxn>
              <a:cxn ang="0">
                <a:pos x="368" y="0"/>
              </a:cxn>
            </a:cxnLst>
            <a:rect l="0" t="0" r="r" b="b"/>
            <a:pathLst>
              <a:path w="1025" h="1314">
                <a:moveTo>
                  <a:pt x="368" y="0"/>
                </a:moveTo>
                <a:lnTo>
                  <a:pt x="448" y="39"/>
                </a:lnTo>
                <a:lnTo>
                  <a:pt x="448" y="77"/>
                </a:lnTo>
                <a:lnTo>
                  <a:pt x="504" y="116"/>
                </a:lnTo>
                <a:lnTo>
                  <a:pt x="552" y="145"/>
                </a:lnTo>
                <a:lnTo>
                  <a:pt x="560" y="116"/>
                </a:lnTo>
                <a:lnTo>
                  <a:pt x="584" y="116"/>
                </a:lnTo>
                <a:lnTo>
                  <a:pt x="632" y="116"/>
                </a:lnTo>
                <a:lnTo>
                  <a:pt x="720" y="116"/>
                </a:lnTo>
                <a:lnTo>
                  <a:pt x="736" y="116"/>
                </a:lnTo>
                <a:lnTo>
                  <a:pt x="784" y="261"/>
                </a:lnTo>
                <a:lnTo>
                  <a:pt x="808" y="290"/>
                </a:lnTo>
                <a:lnTo>
                  <a:pt x="808" y="338"/>
                </a:lnTo>
                <a:lnTo>
                  <a:pt x="832" y="377"/>
                </a:lnTo>
                <a:lnTo>
                  <a:pt x="880" y="434"/>
                </a:lnTo>
                <a:lnTo>
                  <a:pt x="936" y="512"/>
                </a:lnTo>
                <a:lnTo>
                  <a:pt x="1024" y="483"/>
                </a:lnTo>
                <a:lnTo>
                  <a:pt x="936" y="628"/>
                </a:lnTo>
                <a:lnTo>
                  <a:pt x="840" y="753"/>
                </a:lnTo>
                <a:lnTo>
                  <a:pt x="832" y="821"/>
                </a:lnTo>
                <a:lnTo>
                  <a:pt x="872" y="879"/>
                </a:lnTo>
                <a:lnTo>
                  <a:pt x="872" y="946"/>
                </a:lnTo>
                <a:lnTo>
                  <a:pt x="840" y="975"/>
                </a:lnTo>
                <a:lnTo>
                  <a:pt x="792" y="1043"/>
                </a:lnTo>
                <a:lnTo>
                  <a:pt x="792" y="1062"/>
                </a:lnTo>
                <a:lnTo>
                  <a:pt x="792" y="1110"/>
                </a:lnTo>
                <a:lnTo>
                  <a:pt x="784" y="1110"/>
                </a:lnTo>
                <a:lnTo>
                  <a:pt x="736" y="1168"/>
                </a:lnTo>
                <a:lnTo>
                  <a:pt x="736" y="1207"/>
                </a:lnTo>
                <a:lnTo>
                  <a:pt x="664" y="1294"/>
                </a:lnTo>
                <a:lnTo>
                  <a:pt x="640" y="1294"/>
                </a:lnTo>
                <a:lnTo>
                  <a:pt x="552" y="1313"/>
                </a:lnTo>
                <a:lnTo>
                  <a:pt x="464" y="1004"/>
                </a:lnTo>
                <a:lnTo>
                  <a:pt x="432" y="975"/>
                </a:lnTo>
                <a:lnTo>
                  <a:pt x="472" y="859"/>
                </a:lnTo>
                <a:lnTo>
                  <a:pt x="448" y="782"/>
                </a:lnTo>
                <a:lnTo>
                  <a:pt x="416" y="714"/>
                </a:lnTo>
                <a:lnTo>
                  <a:pt x="416" y="628"/>
                </a:lnTo>
                <a:lnTo>
                  <a:pt x="384" y="589"/>
                </a:lnTo>
                <a:lnTo>
                  <a:pt x="352" y="618"/>
                </a:lnTo>
                <a:lnTo>
                  <a:pt x="344" y="589"/>
                </a:lnTo>
                <a:lnTo>
                  <a:pt x="288" y="570"/>
                </a:lnTo>
                <a:lnTo>
                  <a:pt x="208" y="599"/>
                </a:lnTo>
                <a:lnTo>
                  <a:pt x="128" y="589"/>
                </a:lnTo>
                <a:lnTo>
                  <a:pt x="56" y="560"/>
                </a:lnTo>
                <a:lnTo>
                  <a:pt x="16" y="483"/>
                </a:lnTo>
                <a:lnTo>
                  <a:pt x="0" y="425"/>
                </a:lnTo>
                <a:lnTo>
                  <a:pt x="16" y="338"/>
                </a:lnTo>
                <a:lnTo>
                  <a:pt x="0" y="280"/>
                </a:lnTo>
                <a:lnTo>
                  <a:pt x="40" y="251"/>
                </a:lnTo>
                <a:lnTo>
                  <a:pt x="56" y="183"/>
                </a:lnTo>
                <a:lnTo>
                  <a:pt x="128" y="154"/>
                </a:lnTo>
                <a:lnTo>
                  <a:pt x="144" y="87"/>
                </a:lnTo>
                <a:lnTo>
                  <a:pt x="192" y="39"/>
                </a:lnTo>
                <a:lnTo>
                  <a:pt x="240" y="39"/>
                </a:lnTo>
                <a:lnTo>
                  <a:pt x="368" y="0"/>
                </a:lnTo>
              </a:path>
            </a:pathLst>
          </a:custGeom>
          <a:solidFill>
            <a:srgbClr val="DDDDD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sv-SE" sz="1200" b="1"/>
          </a:p>
        </p:txBody>
      </p:sp>
      <p:sp>
        <p:nvSpPr>
          <p:cNvPr id="429074" name="Freeform 18"/>
          <p:cNvSpPr>
            <a:spLocks/>
          </p:cNvSpPr>
          <p:nvPr/>
        </p:nvSpPr>
        <p:spPr bwMode="auto">
          <a:xfrm>
            <a:off x="5565775" y="4205288"/>
            <a:ext cx="141288" cy="338137"/>
          </a:xfrm>
          <a:custGeom>
            <a:avLst/>
            <a:gdLst/>
            <a:ahLst/>
            <a:cxnLst>
              <a:cxn ang="0">
                <a:pos x="88" y="0"/>
              </a:cxn>
              <a:cxn ang="0">
                <a:pos x="88" y="77"/>
              </a:cxn>
              <a:cxn ang="0">
                <a:pos x="56" y="232"/>
              </a:cxn>
              <a:cxn ang="0">
                <a:pos x="32" y="251"/>
              </a:cxn>
              <a:cxn ang="0">
                <a:pos x="0" y="232"/>
              </a:cxn>
              <a:cxn ang="0">
                <a:pos x="32" y="77"/>
              </a:cxn>
              <a:cxn ang="0">
                <a:pos x="56" y="68"/>
              </a:cxn>
              <a:cxn ang="0">
                <a:pos x="88" y="0"/>
              </a:cxn>
            </a:cxnLst>
            <a:rect l="0" t="0" r="r" b="b"/>
            <a:pathLst>
              <a:path w="89" h="252">
                <a:moveTo>
                  <a:pt x="88" y="0"/>
                </a:moveTo>
                <a:lnTo>
                  <a:pt x="88" y="77"/>
                </a:lnTo>
                <a:lnTo>
                  <a:pt x="56" y="232"/>
                </a:lnTo>
                <a:lnTo>
                  <a:pt x="32" y="251"/>
                </a:lnTo>
                <a:lnTo>
                  <a:pt x="0" y="232"/>
                </a:lnTo>
                <a:lnTo>
                  <a:pt x="32" y="77"/>
                </a:lnTo>
                <a:lnTo>
                  <a:pt x="56" y="68"/>
                </a:lnTo>
                <a:lnTo>
                  <a:pt x="88" y="0"/>
                </a:lnTo>
              </a:path>
            </a:pathLst>
          </a:custGeom>
          <a:solidFill>
            <a:srgbClr val="DDDDD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sv-SE" sz="1200" b="1"/>
          </a:p>
        </p:txBody>
      </p:sp>
      <p:sp>
        <p:nvSpPr>
          <p:cNvPr id="429075" name="Freeform 19"/>
          <p:cNvSpPr>
            <a:spLocks/>
          </p:cNvSpPr>
          <p:nvPr/>
        </p:nvSpPr>
        <p:spPr bwMode="auto">
          <a:xfrm>
            <a:off x="5184775" y="2898775"/>
            <a:ext cx="877888" cy="738188"/>
          </a:xfrm>
          <a:custGeom>
            <a:avLst/>
            <a:gdLst/>
            <a:ahLst/>
            <a:cxnLst>
              <a:cxn ang="0">
                <a:pos x="96" y="0"/>
              </a:cxn>
              <a:cxn ang="0">
                <a:pos x="128" y="0"/>
              </a:cxn>
              <a:cxn ang="0">
                <a:pos x="208" y="19"/>
              </a:cxn>
              <a:cxn ang="0">
                <a:pos x="232" y="0"/>
              </a:cxn>
              <a:cxn ang="0">
                <a:pos x="264" y="19"/>
              </a:cxn>
              <a:cxn ang="0">
                <a:pos x="328" y="19"/>
              </a:cxn>
              <a:cxn ang="0">
                <a:pos x="360" y="87"/>
              </a:cxn>
              <a:cxn ang="0">
                <a:pos x="448" y="67"/>
              </a:cxn>
              <a:cxn ang="0">
                <a:pos x="504" y="87"/>
              </a:cxn>
              <a:cxn ang="0">
                <a:pos x="504" y="222"/>
              </a:cxn>
              <a:cxn ang="0">
                <a:pos x="552" y="289"/>
              </a:cxn>
              <a:cxn ang="0">
                <a:pos x="504" y="318"/>
              </a:cxn>
              <a:cxn ang="0">
                <a:pos x="480" y="337"/>
              </a:cxn>
              <a:cxn ang="0">
                <a:pos x="416" y="289"/>
              </a:cxn>
              <a:cxn ang="0">
                <a:pos x="328" y="241"/>
              </a:cxn>
              <a:cxn ang="0">
                <a:pos x="312" y="270"/>
              </a:cxn>
              <a:cxn ang="0">
                <a:pos x="360" y="318"/>
              </a:cxn>
              <a:cxn ang="0">
                <a:pos x="384" y="347"/>
              </a:cxn>
              <a:cxn ang="0">
                <a:pos x="424" y="337"/>
              </a:cxn>
              <a:cxn ang="0">
                <a:pos x="448" y="356"/>
              </a:cxn>
              <a:cxn ang="0">
                <a:pos x="480" y="405"/>
              </a:cxn>
              <a:cxn ang="0">
                <a:pos x="384" y="501"/>
              </a:cxn>
              <a:cxn ang="0">
                <a:pos x="360" y="501"/>
              </a:cxn>
              <a:cxn ang="0">
                <a:pos x="264" y="549"/>
              </a:cxn>
              <a:cxn ang="0">
                <a:pos x="232" y="520"/>
              </a:cxn>
              <a:cxn ang="0">
                <a:pos x="120" y="270"/>
              </a:cxn>
              <a:cxn ang="0">
                <a:pos x="96" y="279"/>
              </a:cxn>
              <a:cxn ang="0">
                <a:pos x="96" y="212"/>
              </a:cxn>
              <a:cxn ang="0">
                <a:pos x="120" y="212"/>
              </a:cxn>
              <a:cxn ang="0">
                <a:pos x="128" y="135"/>
              </a:cxn>
              <a:cxn ang="0">
                <a:pos x="56" y="96"/>
              </a:cxn>
              <a:cxn ang="0">
                <a:pos x="0" y="87"/>
              </a:cxn>
              <a:cxn ang="0">
                <a:pos x="0" y="39"/>
              </a:cxn>
              <a:cxn ang="0">
                <a:pos x="24" y="0"/>
              </a:cxn>
              <a:cxn ang="0">
                <a:pos x="96" y="0"/>
              </a:cxn>
            </a:cxnLst>
            <a:rect l="0" t="0" r="r" b="b"/>
            <a:pathLst>
              <a:path w="553" h="550">
                <a:moveTo>
                  <a:pt x="96" y="0"/>
                </a:moveTo>
                <a:lnTo>
                  <a:pt x="128" y="0"/>
                </a:lnTo>
                <a:lnTo>
                  <a:pt x="208" y="19"/>
                </a:lnTo>
                <a:lnTo>
                  <a:pt x="232" y="0"/>
                </a:lnTo>
                <a:lnTo>
                  <a:pt x="264" y="19"/>
                </a:lnTo>
                <a:lnTo>
                  <a:pt x="328" y="19"/>
                </a:lnTo>
                <a:lnTo>
                  <a:pt x="360" y="87"/>
                </a:lnTo>
                <a:lnTo>
                  <a:pt x="448" y="67"/>
                </a:lnTo>
                <a:lnTo>
                  <a:pt x="504" y="87"/>
                </a:lnTo>
                <a:lnTo>
                  <a:pt x="504" y="222"/>
                </a:lnTo>
                <a:lnTo>
                  <a:pt x="552" y="289"/>
                </a:lnTo>
                <a:lnTo>
                  <a:pt x="504" y="318"/>
                </a:lnTo>
                <a:lnTo>
                  <a:pt x="480" y="337"/>
                </a:lnTo>
                <a:lnTo>
                  <a:pt x="416" y="289"/>
                </a:lnTo>
                <a:lnTo>
                  <a:pt x="328" y="241"/>
                </a:lnTo>
                <a:lnTo>
                  <a:pt x="312" y="270"/>
                </a:lnTo>
                <a:lnTo>
                  <a:pt x="360" y="318"/>
                </a:lnTo>
                <a:lnTo>
                  <a:pt x="384" y="347"/>
                </a:lnTo>
                <a:lnTo>
                  <a:pt x="424" y="337"/>
                </a:lnTo>
                <a:lnTo>
                  <a:pt x="448" y="356"/>
                </a:lnTo>
                <a:lnTo>
                  <a:pt x="480" y="405"/>
                </a:lnTo>
                <a:lnTo>
                  <a:pt x="384" y="501"/>
                </a:lnTo>
                <a:lnTo>
                  <a:pt x="360" y="501"/>
                </a:lnTo>
                <a:lnTo>
                  <a:pt x="264" y="549"/>
                </a:lnTo>
                <a:lnTo>
                  <a:pt x="232" y="520"/>
                </a:lnTo>
                <a:lnTo>
                  <a:pt x="120" y="270"/>
                </a:lnTo>
                <a:lnTo>
                  <a:pt x="96" y="279"/>
                </a:lnTo>
                <a:lnTo>
                  <a:pt x="96" y="212"/>
                </a:lnTo>
                <a:lnTo>
                  <a:pt x="120" y="212"/>
                </a:lnTo>
                <a:lnTo>
                  <a:pt x="128" y="135"/>
                </a:lnTo>
                <a:lnTo>
                  <a:pt x="56" y="96"/>
                </a:lnTo>
                <a:lnTo>
                  <a:pt x="0" y="87"/>
                </a:lnTo>
                <a:lnTo>
                  <a:pt x="0" y="39"/>
                </a:lnTo>
                <a:lnTo>
                  <a:pt x="24" y="0"/>
                </a:lnTo>
                <a:lnTo>
                  <a:pt x="96" y="0"/>
                </a:lnTo>
              </a:path>
            </a:pathLst>
          </a:custGeom>
          <a:solidFill>
            <a:srgbClr val="DDDDD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sv-SE" sz="1200" b="1"/>
          </a:p>
        </p:txBody>
      </p:sp>
      <p:sp>
        <p:nvSpPr>
          <p:cNvPr id="429076" name="Freeform 20"/>
          <p:cNvSpPr>
            <a:spLocks/>
          </p:cNvSpPr>
          <p:nvPr/>
        </p:nvSpPr>
        <p:spPr bwMode="auto">
          <a:xfrm>
            <a:off x="4410075" y="2328863"/>
            <a:ext cx="636588" cy="635000"/>
          </a:xfrm>
          <a:custGeom>
            <a:avLst/>
            <a:gdLst/>
            <a:ahLst/>
            <a:cxnLst>
              <a:cxn ang="0">
                <a:pos x="288" y="0"/>
              </a:cxn>
              <a:cxn ang="0">
                <a:pos x="296" y="77"/>
              </a:cxn>
              <a:cxn ang="0">
                <a:pos x="312" y="77"/>
              </a:cxn>
              <a:cxn ang="0">
                <a:pos x="296" y="135"/>
              </a:cxn>
              <a:cxn ang="0">
                <a:pos x="312" y="164"/>
              </a:cxn>
              <a:cxn ang="0">
                <a:pos x="288" y="193"/>
              </a:cxn>
              <a:cxn ang="0">
                <a:pos x="296" y="251"/>
              </a:cxn>
              <a:cxn ang="0">
                <a:pos x="344" y="232"/>
              </a:cxn>
              <a:cxn ang="0">
                <a:pos x="376" y="232"/>
              </a:cxn>
              <a:cxn ang="0">
                <a:pos x="400" y="251"/>
              </a:cxn>
              <a:cxn ang="0">
                <a:pos x="320" y="280"/>
              </a:cxn>
              <a:cxn ang="0">
                <a:pos x="328" y="348"/>
              </a:cxn>
              <a:cxn ang="0">
                <a:pos x="400" y="415"/>
              </a:cxn>
              <a:cxn ang="0">
                <a:pos x="376" y="415"/>
              </a:cxn>
              <a:cxn ang="0">
                <a:pos x="376" y="425"/>
              </a:cxn>
              <a:cxn ang="0">
                <a:pos x="376" y="444"/>
              </a:cxn>
              <a:cxn ang="0">
                <a:pos x="376" y="425"/>
              </a:cxn>
              <a:cxn ang="0">
                <a:pos x="344" y="386"/>
              </a:cxn>
              <a:cxn ang="0">
                <a:pos x="288" y="348"/>
              </a:cxn>
              <a:cxn ang="0">
                <a:pos x="256" y="328"/>
              </a:cxn>
              <a:cxn ang="0">
                <a:pos x="168" y="348"/>
              </a:cxn>
              <a:cxn ang="0">
                <a:pos x="168" y="386"/>
              </a:cxn>
              <a:cxn ang="0">
                <a:pos x="136" y="425"/>
              </a:cxn>
              <a:cxn ang="0">
                <a:pos x="136" y="444"/>
              </a:cxn>
              <a:cxn ang="0">
                <a:pos x="56" y="473"/>
              </a:cxn>
              <a:cxn ang="0">
                <a:pos x="16" y="444"/>
              </a:cxn>
              <a:cxn ang="0">
                <a:pos x="0" y="444"/>
              </a:cxn>
              <a:cxn ang="0">
                <a:pos x="0" y="357"/>
              </a:cxn>
              <a:cxn ang="0">
                <a:pos x="16" y="328"/>
              </a:cxn>
              <a:cxn ang="0">
                <a:pos x="80" y="348"/>
              </a:cxn>
              <a:cxn ang="0">
                <a:pos x="136" y="280"/>
              </a:cxn>
              <a:cxn ang="0">
                <a:pos x="80" y="251"/>
              </a:cxn>
              <a:cxn ang="0">
                <a:pos x="64" y="232"/>
              </a:cxn>
              <a:cxn ang="0">
                <a:pos x="144" y="183"/>
              </a:cxn>
              <a:cxn ang="0">
                <a:pos x="240" y="97"/>
              </a:cxn>
              <a:cxn ang="0">
                <a:pos x="272" y="97"/>
              </a:cxn>
              <a:cxn ang="0">
                <a:pos x="256" y="10"/>
              </a:cxn>
              <a:cxn ang="0">
                <a:pos x="272" y="10"/>
              </a:cxn>
              <a:cxn ang="0">
                <a:pos x="288" y="10"/>
              </a:cxn>
              <a:cxn ang="0">
                <a:pos x="288" y="0"/>
              </a:cxn>
            </a:cxnLst>
            <a:rect l="0" t="0" r="r" b="b"/>
            <a:pathLst>
              <a:path w="401" h="474">
                <a:moveTo>
                  <a:pt x="288" y="0"/>
                </a:moveTo>
                <a:lnTo>
                  <a:pt x="296" y="77"/>
                </a:lnTo>
                <a:lnTo>
                  <a:pt x="312" y="77"/>
                </a:lnTo>
                <a:lnTo>
                  <a:pt x="296" y="135"/>
                </a:lnTo>
                <a:lnTo>
                  <a:pt x="312" y="164"/>
                </a:lnTo>
                <a:lnTo>
                  <a:pt x="288" y="193"/>
                </a:lnTo>
                <a:lnTo>
                  <a:pt x="296" y="251"/>
                </a:lnTo>
                <a:lnTo>
                  <a:pt x="344" y="232"/>
                </a:lnTo>
                <a:lnTo>
                  <a:pt x="376" y="232"/>
                </a:lnTo>
                <a:lnTo>
                  <a:pt x="400" y="251"/>
                </a:lnTo>
                <a:lnTo>
                  <a:pt x="320" y="280"/>
                </a:lnTo>
                <a:lnTo>
                  <a:pt x="328" y="348"/>
                </a:lnTo>
                <a:lnTo>
                  <a:pt x="400" y="415"/>
                </a:lnTo>
                <a:lnTo>
                  <a:pt x="376" y="415"/>
                </a:lnTo>
                <a:lnTo>
                  <a:pt x="376" y="425"/>
                </a:lnTo>
                <a:lnTo>
                  <a:pt x="376" y="444"/>
                </a:lnTo>
                <a:lnTo>
                  <a:pt x="376" y="425"/>
                </a:lnTo>
                <a:lnTo>
                  <a:pt x="344" y="386"/>
                </a:lnTo>
                <a:lnTo>
                  <a:pt x="288" y="348"/>
                </a:lnTo>
                <a:lnTo>
                  <a:pt x="256" y="328"/>
                </a:lnTo>
                <a:lnTo>
                  <a:pt x="168" y="348"/>
                </a:lnTo>
                <a:lnTo>
                  <a:pt x="168" y="386"/>
                </a:lnTo>
                <a:lnTo>
                  <a:pt x="136" y="425"/>
                </a:lnTo>
                <a:lnTo>
                  <a:pt x="136" y="444"/>
                </a:lnTo>
                <a:lnTo>
                  <a:pt x="56" y="473"/>
                </a:lnTo>
                <a:lnTo>
                  <a:pt x="16" y="444"/>
                </a:lnTo>
                <a:lnTo>
                  <a:pt x="0" y="444"/>
                </a:lnTo>
                <a:lnTo>
                  <a:pt x="0" y="357"/>
                </a:lnTo>
                <a:lnTo>
                  <a:pt x="16" y="328"/>
                </a:lnTo>
                <a:lnTo>
                  <a:pt x="80" y="348"/>
                </a:lnTo>
                <a:lnTo>
                  <a:pt x="136" y="280"/>
                </a:lnTo>
                <a:lnTo>
                  <a:pt x="80" y="251"/>
                </a:lnTo>
                <a:lnTo>
                  <a:pt x="64" y="232"/>
                </a:lnTo>
                <a:lnTo>
                  <a:pt x="144" y="183"/>
                </a:lnTo>
                <a:lnTo>
                  <a:pt x="240" y="97"/>
                </a:lnTo>
                <a:lnTo>
                  <a:pt x="272" y="97"/>
                </a:lnTo>
                <a:lnTo>
                  <a:pt x="256" y="10"/>
                </a:lnTo>
                <a:lnTo>
                  <a:pt x="272" y="10"/>
                </a:lnTo>
                <a:lnTo>
                  <a:pt x="288" y="10"/>
                </a:lnTo>
                <a:lnTo>
                  <a:pt x="288" y="0"/>
                </a:lnTo>
              </a:path>
            </a:pathLst>
          </a:custGeom>
          <a:solidFill>
            <a:srgbClr val="DDDDD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sv-SE" sz="1200" b="1"/>
          </a:p>
        </p:txBody>
      </p:sp>
      <p:sp>
        <p:nvSpPr>
          <p:cNvPr id="429077" name="Freeform 21"/>
          <p:cNvSpPr>
            <a:spLocks/>
          </p:cNvSpPr>
          <p:nvPr/>
        </p:nvSpPr>
        <p:spPr bwMode="auto">
          <a:xfrm>
            <a:off x="4460875" y="2289175"/>
            <a:ext cx="204788" cy="260350"/>
          </a:xfrm>
          <a:custGeom>
            <a:avLst/>
            <a:gdLst/>
            <a:ahLst/>
            <a:cxnLst>
              <a:cxn ang="0">
                <a:pos x="32" y="0"/>
              </a:cxn>
              <a:cxn ang="0">
                <a:pos x="48" y="19"/>
              </a:cxn>
              <a:cxn ang="0">
                <a:pos x="104" y="145"/>
              </a:cxn>
              <a:cxn ang="0">
                <a:pos x="128" y="164"/>
              </a:cxn>
              <a:cxn ang="0">
                <a:pos x="104" y="193"/>
              </a:cxn>
              <a:cxn ang="0">
                <a:pos x="48" y="193"/>
              </a:cxn>
              <a:cxn ang="0">
                <a:pos x="0" y="193"/>
              </a:cxn>
              <a:cxn ang="0">
                <a:pos x="0" y="164"/>
              </a:cxn>
              <a:cxn ang="0">
                <a:pos x="48" y="125"/>
              </a:cxn>
              <a:cxn ang="0">
                <a:pos x="0" y="39"/>
              </a:cxn>
              <a:cxn ang="0">
                <a:pos x="24" y="39"/>
              </a:cxn>
              <a:cxn ang="0">
                <a:pos x="24" y="19"/>
              </a:cxn>
              <a:cxn ang="0">
                <a:pos x="32" y="0"/>
              </a:cxn>
            </a:cxnLst>
            <a:rect l="0" t="0" r="r" b="b"/>
            <a:pathLst>
              <a:path w="129" h="194">
                <a:moveTo>
                  <a:pt x="32" y="0"/>
                </a:moveTo>
                <a:lnTo>
                  <a:pt x="48" y="19"/>
                </a:lnTo>
                <a:lnTo>
                  <a:pt x="104" y="145"/>
                </a:lnTo>
                <a:lnTo>
                  <a:pt x="128" y="164"/>
                </a:lnTo>
                <a:lnTo>
                  <a:pt x="104" y="193"/>
                </a:lnTo>
                <a:lnTo>
                  <a:pt x="48" y="193"/>
                </a:lnTo>
                <a:lnTo>
                  <a:pt x="0" y="193"/>
                </a:lnTo>
                <a:lnTo>
                  <a:pt x="0" y="164"/>
                </a:lnTo>
                <a:lnTo>
                  <a:pt x="48" y="125"/>
                </a:lnTo>
                <a:lnTo>
                  <a:pt x="0" y="39"/>
                </a:lnTo>
                <a:lnTo>
                  <a:pt x="24" y="39"/>
                </a:lnTo>
                <a:lnTo>
                  <a:pt x="24" y="19"/>
                </a:lnTo>
                <a:lnTo>
                  <a:pt x="32" y="0"/>
                </a:lnTo>
              </a:path>
            </a:pathLst>
          </a:custGeom>
          <a:solidFill>
            <a:srgbClr val="DDDDD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sv-SE" sz="1200" b="1"/>
          </a:p>
        </p:txBody>
      </p:sp>
      <p:sp>
        <p:nvSpPr>
          <p:cNvPr id="429078" name="Freeform 22"/>
          <p:cNvSpPr>
            <a:spLocks/>
          </p:cNvSpPr>
          <p:nvPr/>
        </p:nvSpPr>
        <p:spPr bwMode="auto">
          <a:xfrm>
            <a:off x="4714875" y="1798638"/>
            <a:ext cx="585788" cy="595312"/>
          </a:xfrm>
          <a:custGeom>
            <a:avLst/>
            <a:gdLst/>
            <a:ahLst/>
            <a:cxnLst>
              <a:cxn ang="0">
                <a:pos x="320" y="0"/>
              </a:cxn>
              <a:cxn ang="0">
                <a:pos x="368" y="39"/>
              </a:cxn>
              <a:cxn ang="0">
                <a:pos x="368" y="289"/>
              </a:cxn>
              <a:cxn ang="0">
                <a:pos x="272" y="308"/>
              </a:cxn>
              <a:cxn ang="0">
                <a:pos x="240" y="289"/>
              </a:cxn>
              <a:cxn ang="0">
                <a:pos x="240" y="250"/>
              </a:cxn>
              <a:cxn ang="0">
                <a:pos x="296" y="193"/>
              </a:cxn>
              <a:cxn ang="0">
                <a:pos x="240" y="193"/>
              </a:cxn>
              <a:cxn ang="0">
                <a:pos x="216" y="231"/>
              </a:cxn>
              <a:cxn ang="0">
                <a:pos x="184" y="289"/>
              </a:cxn>
              <a:cxn ang="0">
                <a:pos x="192" y="318"/>
              </a:cxn>
              <a:cxn ang="0">
                <a:pos x="184" y="318"/>
              </a:cxn>
              <a:cxn ang="0">
                <a:pos x="184" y="366"/>
              </a:cxn>
              <a:cxn ang="0">
                <a:pos x="120" y="443"/>
              </a:cxn>
              <a:cxn ang="0">
                <a:pos x="80" y="318"/>
              </a:cxn>
              <a:cxn ang="0">
                <a:pos x="16" y="385"/>
              </a:cxn>
              <a:cxn ang="0">
                <a:pos x="0" y="318"/>
              </a:cxn>
              <a:cxn ang="0">
                <a:pos x="0" y="289"/>
              </a:cxn>
              <a:cxn ang="0">
                <a:pos x="0" y="279"/>
              </a:cxn>
              <a:cxn ang="0">
                <a:pos x="104" y="212"/>
              </a:cxn>
              <a:cxn ang="0">
                <a:pos x="152" y="116"/>
              </a:cxn>
              <a:cxn ang="0">
                <a:pos x="264" y="39"/>
              </a:cxn>
              <a:cxn ang="0">
                <a:pos x="272" y="39"/>
              </a:cxn>
              <a:cxn ang="0">
                <a:pos x="296" y="29"/>
              </a:cxn>
              <a:cxn ang="0">
                <a:pos x="320" y="0"/>
              </a:cxn>
            </a:cxnLst>
            <a:rect l="0" t="0" r="r" b="b"/>
            <a:pathLst>
              <a:path w="369" h="444">
                <a:moveTo>
                  <a:pt x="320" y="0"/>
                </a:moveTo>
                <a:lnTo>
                  <a:pt x="368" y="39"/>
                </a:lnTo>
                <a:lnTo>
                  <a:pt x="368" y="289"/>
                </a:lnTo>
                <a:lnTo>
                  <a:pt x="272" y="308"/>
                </a:lnTo>
                <a:lnTo>
                  <a:pt x="240" y="289"/>
                </a:lnTo>
                <a:lnTo>
                  <a:pt x="240" y="250"/>
                </a:lnTo>
                <a:lnTo>
                  <a:pt x="296" y="193"/>
                </a:lnTo>
                <a:lnTo>
                  <a:pt x="240" y="193"/>
                </a:lnTo>
                <a:lnTo>
                  <a:pt x="216" y="231"/>
                </a:lnTo>
                <a:lnTo>
                  <a:pt x="184" y="289"/>
                </a:lnTo>
                <a:lnTo>
                  <a:pt x="192" y="318"/>
                </a:lnTo>
                <a:lnTo>
                  <a:pt x="184" y="318"/>
                </a:lnTo>
                <a:lnTo>
                  <a:pt x="184" y="366"/>
                </a:lnTo>
                <a:lnTo>
                  <a:pt x="120" y="443"/>
                </a:lnTo>
                <a:lnTo>
                  <a:pt x="80" y="318"/>
                </a:lnTo>
                <a:lnTo>
                  <a:pt x="16" y="385"/>
                </a:lnTo>
                <a:lnTo>
                  <a:pt x="0" y="318"/>
                </a:lnTo>
                <a:lnTo>
                  <a:pt x="0" y="289"/>
                </a:lnTo>
                <a:lnTo>
                  <a:pt x="0" y="279"/>
                </a:lnTo>
                <a:lnTo>
                  <a:pt x="104" y="212"/>
                </a:lnTo>
                <a:lnTo>
                  <a:pt x="152" y="116"/>
                </a:lnTo>
                <a:lnTo>
                  <a:pt x="264" y="39"/>
                </a:lnTo>
                <a:lnTo>
                  <a:pt x="272" y="39"/>
                </a:lnTo>
                <a:lnTo>
                  <a:pt x="296" y="29"/>
                </a:lnTo>
                <a:lnTo>
                  <a:pt x="320" y="0"/>
                </a:lnTo>
              </a:path>
            </a:pathLst>
          </a:custGeom>
          <a:solidFill>
            <a:srgbClr val="DDDDD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sv-SE" sz="1200" b="1"/>
          </a:p>
        </p:txBody>
      </p:sp>
      <p:sp>
        <p:nvSpPr>
          <p:cNvPr id="429079" name="Freeform 23"/>
          <p:cNvSpPr>
            <a:spLocks/>
          </p:cNvSpPr>
          <p:nvPr/>
        </p:nvSpPr>
        <p:spPr bwMode="auto">
          <a:xfrm>
            <a:off x="5095875" y="1604963"/>
            <a:ext cx="3951288" cy="1501775"/>
          </a:xfrm>
          <a:custGeom>
            <a:avLst/>
            <a:gdLst/>
            <a:ahLst/>
            <a:cxnLst>
              <a:cxn ang="0">
                <a:pos x="1232" y="19"/>
              </a:cxn>
              <a:cxn ang="0">
                <a:pos x="1320" y="87"/>
              </a:cxn>
              <a:cxn ang="0">
                <a:pos x="1376" y="116"/>
              </a:cxn>
              <a:cxn ang="0">
                <a:pos x="1512" y="116"/>
              </a:cxn>
              <a:cxn ang="0">
                <a:pos x="1584" y="183"/>
              </a:cxn>
              <a:cxn ang="0">
                <a:pos x="1760" y="183"/>
              </a:cxn>
              <a:cxn ang="0">
                <a:pos x="1832" y="183"/>
              </a:cxn>
              <a:cxn ang="0">
                <a:pos x="2040" y="222"/>
              </a:cxn>
              <a:cxn ang="0">
                <a:pos x="2224" y="270"/>
              </a:cxn>
              <a:cxn ang="0">
                <a:pos x="2392" y="309"/>
              </a:cxn>
              <a:cxn ang="0">
                <a:pos x="2488" y="376"/>
              </a:cxn>
              <a:cxn ang="0">
                <a:pos x="2424" y="434"/>
              </a:cxn>
              <a:cxn ang="0">
                <a:pos x="2296" y="396"/>
              </a:cxn>
              <a:cxn ang="0">
                <a:pos x="2224" y="531"/>
              </a:cxn>
              <a:cxn ang="0">
                <a:pos x="2072" y="675"/>
              </a:cxn>
              <a:cxn ang="0">
                <a:pos x="2016" y="733"/>
              </a:cxn>
              <a:cxn ang="0">
                <a:pos x="2056" y="502"/>
              </a:cxn>
              <a:cxn ang="0">
                <a:pos x="1944" y="550"/>
              </a:cxn>
              <a:cxn ang="0">
                <a:pos x="1784" y="540"/>
              </a:cxn>
              <a:cxn ang="0">
                <a:pos x="1712" y="675"/>
              </a:cxn>
              <a:cxn ang="0">
                <a:pos x="1776" y="723"/>
              </a:cxn>
              <a:cxn ang="0">
                <a:pos x="1664" y="936"/>
              </a:cxn>
              <a:cxn ang="0">
                <a:pos x="1584" y="1100"/>
              </a:cxn>
              <a:cxn ang="0">
                <a:pos x="1528" y="1013"/>
              </a:cxn>
              <a:cxn ang="0">
                <a:pos x="1616" y="887"/>
              </a:cxn>
              <a:cxn ang="0">
                <a:pos x="1608" y="810"/>
              </a:cxn>
              <a:cxn ang="0">
                <a:pos x="1448" y="723"/>
              </a:cxn>
              <a:cxn ang="0">
                <a:pos x="1440" y="820"/>
              </a:cxn>
              <a:cxn ang="0">
                <a:pos x="1344" y="887"/>
              </a:cxn>
              <a:cxn ang="0">
                <a:pos x="1192" y="965"/>
              </a:cxn>
              <a:cxn ang="0">
                <a:pos x="1064" y="926"/>
              </a:cxn>
              <a:cxn ang="0">
                <a:pos x="952" y="820"/>
              </a:cxn>
              <a:cxn ang="0">
                <a:pos x="912" y="887"/>
              </a:cxn>
              <a:cxn ang="0">
                <a:pos x="824" y="984"/>
              </a:cxn>
              <a:cxn ang="0">
                <a:pos x="712" y="1051"/>
              </a:cxn>
              <a:cxn ang="0">
                <a:pos x="536" y="1051"/>
              </a:cxn>
              <a:cxn ang="0">
                <a:pos x="400" y="1032"/>
              </a:cxn>
              <a:cxn ang="0">
                <a:pos x="336" y="984"/>
              </a:cxn>
              <a:cxn ang="0">
                <a:pos x="264" y="830"/>
              </a:cxn>
              <a:cxn ang="0">
                <a:pos x="176" y="887"/>
              </a:cxn>
              <a:cxn ang="0">
                <a:pos x="128" y="810"/>
              </a:cxn>
              <a:cxn ang="0">
                <a:pos x="0" y="637"/>
              </a:cxn>
              <a:cxn ang="0">
                <a:pos x="56" y="588"/>
              </a:cxn>
              <a:cxn ang="0">
                <a:pos x="80" y="540"/>
              </a:cxn>
              <a:cxn ang="0">
                <a:pos x="152" y="453"/>
              </a:cxn>
              <a:cxn ang="0">
                <a:pos x="128" y="222"/>
              </a:cxn>
              <a:cxn ang="0">
                <a:pos x="288" y="357"/>
              </a:cxn>
              <a:cxn ang="0">
                <a:pos x="176" y="357"/>
              </a:cxn>
              <a:cxn ang="0">
                <a:pos x="224" y="386"/>
              </a:cxn>
              <a:cxn ang="0">
                <a:pos x="288" y="376"/>
              </a:cxn>
              <a:cxn ang="0">
                <a:pos x="368" y="309"/>
              </a:cxn>
              <a:cxn ang="0">
                <a:pos x="448" y="270"/>
              </a:cxn>
              <a:cxn ang="0">
                <a:pos x="560" y="299"/>
              </a:cxn>
              <a:cxn ang="0">
                <a:pos x="688" y="270"/>
              </a:cxn>
              <a:cxn ang="0">
                <a:pos x="696" y="183"/>
              </a:cxn>
              <a:cxn ang="0">
                <a:pos x="744" y="193"/>
              </a:cxn>
              <a:cxn ang="0">
                <a:pos x="712" y="357"/>
              </a:cxn>
              <a:cxn ang="0">
                <a:pos x="840" y="338"/>
              </a:cxn>
              <a:cxn ang="0">
                <a:pos x="800" y="174"/>
              </a:cxn>
              <a:cxn ang="0">
                <a:pos x="912" y="183"/>
              </a:cxn>
              <a:cxn ang="0">
                <a:pos x="944" y="87"/>
              </a:cxn>
              <a:cxn ang="0">
                <a:pos x="1048" y="39"/>
              </a:cxn>
              <a:cxn ang="0">
                <a:pos x="1192" y="19"/>
              </a:cxn>
            </a:cxnLst>
            <a:rect l="0" t="0" r="r" b="b"/>
            <a:pathLst>
              <a:path w="2489" h="1120">
                <a:moveTo>
                  <a:pt x="1232" y="0"/>
                </a:moveTo>
                <a:lnTo>
                  <a:pt x="1240" y="10"/>
                </a:lnTo>
                <a:lnTo>
                  <a:pt x="1232" y="19"/>
                </a:lnTo>
                <a:lnTo>
                  <a:pt x="1352" y="39"/>
                </a:lnTo>
                <a:lnTo>
                  <a:pt x="1344" y="87"/>
                </a:lnTo>
                <a:lnTo>
                  <a:pt x="1320" y="87"/>
                </a:lnTo>
                <a:lnTo>
                  <a:pt x="1288" y="145"/>
                </a:lnTo>
                <a:lnTo>
                  <a:pt x="1344" y="106"/>
                </a:lnTo>
                <a:lnTo>
                  <a:pt x="1376" y="116"/>
                </a:lnTo>
                <a:lnTo>
                  <a:pt x="1424" y="116"/>
                </a:lnTo>
                <a:lnTo>
                  <a:pt x="1528" y="145"/>
                </a:lnTo>
                <a:lnTo>
                  <a:pt x="1512" y="116"/>
                </a:lnTo>
                <a:lnTo>
                  <a:pt x="1616" y="174"/>
                </a:lnTo>
                <a:lnTo>
                  <a:pt x="1592" y="183"/>
                </a:lnTo>
                <a:lnTo>
                  <a:pt x="1584" y="183"/>
                </a:lnTo>
                <a:lnTo>
                  <a:pt x="1648" y="193"/>
                </a:lnTo>
                <a:lnTo>
                  <a:pt x="1664" y="183"/>
                </a:lnTo>
                <a:lnTo>
                  <a:pt x="1760" y="183"/>
                </a:lnTo>
                <a:lnTo>
                  <a:pt x="1760" y="174"/>
                </a:lnTo>
                <a:lnTo>
                  <a:pt x="1864" y="174"/>
                </a:lnTo>
                <a:lnTo>
                  <a:pt x="1832" y="183"/>
                </a:lnTo>
                <a:lnTo>
                  <a:pt x="1904" y="183"/>
                </a:lnTo>
                <a:lnTo>
                  <a:pt x="1976" y="222"/>
                </a:lnTo>
                <a:lnTo>
                  <a:pt x="2040" y="222"/>
                </a:lnTo>
                <a:lnTo>
                  <a:pt x="2080" y="270"/>
                </a:lnTo>
                <a:lnTo>
                  <a:pt x="2184" y="260"/>
                </a:lnTo>
                <a:lnTo>
                  <a:pt x="2224" y="270"/>
                </a:lnTo>
                <a:lnTo>
                  <a:pt x="2256" y="270"/>
                </a:lnTo>
                <a:lnTo>
                  <a:pt x="2232" y="260"/>
                </a:lnTo>
                <a:lnTo>
                  <a:pt x="2392" y="309"/>
                </a:lnTo>
                <a:lnTo>
                  <a:pt x="2424" y="357"/>
                </a:lnTo>
                <a:lnTo>
                  <a:pt x="2440" y="338"/>
                </a:lnTo>
                <a:lnTo>
                  <a:pt x="2488" y="376"/>
                </a:lnTo>
                <a:lnTo>
                  <a:pt x="2456" y="386"/>
                </a:lnTo>
                <a:lnTo>
                  <a:pt x="2440" y="386"/>
                </a:lnTo>
                <a:lnTo>
                  <a:pt x="2424" y="434"/>
                </a:lnTo>
                <a:lnTo>
                  <a:pt x="2352" y="376"/>
                </a:lnTo>
                <a:lnTo>
                  <a:pt x="2304" y="386"/>
                </a:lnTo>
                <a:lnTo>
                  <a:pt x="2296" y="396"/>
                </a:lnTo>
                <a:lnTo>
                  <a:pt x="2328" y="453"/>
                </a:lnTo>
                <a:lnTo>
                  <a:pt x="2296" y="453"/>
                </a:lnTo>
                <a:lnTo>
                  <a:pt x="2224" y="531"/>
                </a:lnTo>
                <a:lnTo>
                  <a:pt x="2112" y="540"/>
                </a:lnTo>
                <a:lnTo>
                  <a:pt x="2080" y="675"/>
                </a:lnTo>
                <a:lnTo>
                  <a:pt x="2072" y="675"/>
                </a:lnTo>
                <a:lnTo>
                  <a:pt x="2072" y="704"/>
                </a:lnTo>
                <a:lnTo>
                  <a:pt x="2040" y="704"/>
                </a:lnTo>
                <a:lnTo>
                  <a:pt x="2016" y="733"/>
                </a:lnTo>
                <a:lnTo>
                  <a:pt x="1992" y="617"/>
                </a:lnTo>
                <a:lnTo>
                  <a:pt x="2136" y="453"/>
                </a:lnTo>
                <a:lnTo>
                  <a:pt x="2056" y="502"/>
                </a:lnTo>
                <a:lnTo>
                  <a:pt x="2072" y="463"/>
                </a:lnTo>
                <a:lnTo>
                  <a:pt x="1984" y="531"/>
                </a:lnTo>
                <a:lnTo>
                  <a:pt x="1944" y="550"/>
                </a:lnTo>
                <a:lnTo>
                  <a:pt x="1912" y="531"/>
                </a:lnTo>
                <a:lnTo>
                  <a:pt x="1880" y="550"/>
                </a:lnTo>
                <a:lnTo>
                  <a:pt x="1784" y="540"/>
                </a:lnTo>
                <a:lnTo>
                  <a:pt x="1760" y="617"/>
                </a:lnTo>
                <a:lnTo>
                  <a:pt x="1696" y="656"/>
                </a:lnTo>
                <a:lnTo>
                  <a:pt x="1712" y="675"/>
                </a:lnTo>
                <a:lnTo>
                  <a:pt x="1760" y="656"/>
                </a:lnTo>
                <a:lnTo>
                  <a:pt x="1776" y="675"/>
                </a:lnTo>
                <a:lnTo>
                  <a:pt x="1776" y="723"/>
                </a:lnTo>
                <a:lnTo>
                  <a:pt x="1728" y="868"/>
                </a:lnTo>
                <a:lnTo>
                  <a:pt x="1712" y="887"/>
                </a:lnTo>
                <a:lnTo>
                  <a:pt x="1664" y="936"/>
                </a:lnTo>
                <a:lnTo>
                  <a:pt x="1608" y="955"/>
                </a:lnTo>
                <a:lnTo>
                  <a:pt x="1584" y="1051"/>
                </a:lnTo>
                <a:lnTo>
                  <a:pt x="1584" y="1100"/>
                </a:lnTo>
                <a:lnTo>
                  <a:pt x="1544" y="1119"/>
                </a:lnTo>
                <a:lnTo>
                  <a:pt x="1544" y="1051"/>
                </a:lnTo>
                <a:lnTo>
                  <a:pt x="1528" y="1013"/>
                </a:lnTo>
                <a:lnTo>
                  <a:pt x="1544" y="965"/>
                </a:lnTo>
                <a:lnTo>
                  <a:pt x="1608" y="907"/>
                </a:lnTo>
                <a:lnTo>
                  <a:pt x="1616" y="887"/>
                </a:lnTo>
                <a:lnTo>
                  <a:pt x="1648" y="887"/>
                </a:lnTo>
                <a:lnTo>
                  <a:pt x="1672" y="810"/>
                </a:lnTo>
                <a:lnTo>
                  <a:pt x="1608" y="810"/>
                </a:lnTo>
                <a:lnTo>
                  <a:pt x="1528" y="704"/>
                </a:lnTo>
                <a:lnTo>
                  <a:pt x="1472" y="704"/>
                </a:lnTo>
                <a:lnTo>
                  <a:pt x="1448" y="723"/>
                </a:lnTo>
                <a:lnTo>
                  <a:pt x="1416" y="810"/>
                </a:lnTo>
                <a:lnTo>
                  <a:pt x="1416" y="820"/>
                </a:lnTo>
                <a:lnTo>
                  <a:pt x="1440" y="820"/>
                </a:lnTo>
                <a:lnTo>
                  <a:pt x="1440" y="839"/>
                </a:lnTo>
                <a:lnTo>
                  <a:pt x="1416" y="839"/>
                </a:lnTo>
                <a:lnTo>
                  <a:pt x="1344" y="887"/>
                </a:lnTo>
                <a:lnTo>
                  <a:pt x="1336" y="887"/>
                </a:lnTo>
                <a:lnTo>
                  <a:pt x="1296" y="955"/>
                </a:lnTo>
                <a:lnTo>
                  <a:pt x="1192" y="965"/>
                </a:lnTo>
                <a:lnTo>
                  <a:pt x="1120" y="936"/>
                </a:lnTo>
                <a:lnTo>
                  <a:pt x="1088" y="955"/>
                </a:lnTo>
                <a:lnTo>
                  <a:pt x="1064" y="926"/>
                </a:lnTo>
                <a:lnTo>
                  <a:pt x="1048" y="887"/>
                </a:lnTo>
                <a:lnTo>
                  <a:pt x="976" y="791"/>
                </a:lnTo>
                <a:lnTo>
                  <a:pt x="952" y="820"/>
                </a:lnTo>
                <a:lnTo>
                  <a:pt x="928" y="868"/>
                </a:lnTo>
                <a:lnTo>
                  <a:pt x="912" y="868"/>
                </a:lnTo>
                <a:lnTo>
                  <a:pt x="912" y="887"/>
                </a:lnTo>
                <a:lnTo>
                  <a:pt x="880" y="887"/>
                </a:lnTo>
                <a:lnTo>
                  <a:pt x="880" y="936"/>
                </a:lnTo>
                <a:lnTo>
                  <a:pt x="824" y="984"/>
                </a:lnTo>
                <a:lnTo>
                  <a:pt x="776" y="984"/>
                </a:lnTo>
                <a:lnTo>
                  <a:pt x="760" y="1051"/>
                </a:lnTo>
                <a:lnTo>
                  <a:pt x="712" y="1051"/>
                </a:lnTo>
                <a:lnTo>
                  <a:pt x="632" y="1061"/>
                </a:lnTo>
                <a:lnTo>
                  <a:pt x="608" y="1100"/>
                </a:lnTo>
                <a:lnTo>
                  <a:pt x="536" y="1051"/>
                </a:lnTo>
                <a:lnTo>
                  <a:pt x="504" y="1051"/>
                </a:lnTo>
                <a:lnTo>
                  <a:pt x="440" y="1051"/>
                </a:lnTo>
                <a:lnTo>
                  <a:pt x="400" y="1032"/>
                </a:lnTo>
                <a:lnTo>
                  <a:pt x="384" y="1003"/>
                </a:lnTo>
                <a:lnTo>
                  <a:pt x="368" y="1003"/>
                </a:lnTo>
                <a:lnTo>
                  <a:pt x="336" y="984"/>
                </a:lnTo>
                <a:lnTo>
                  <a:pt x="320" y="965"/>
                </a:lnTo>
                <a:lnTo>
                  <a:pt x="224" y="887"/>
                </a:lnTo>
                <a:lnTo>
                  <a:pt x="264" y="830"/>
                </a:lnTo>
                <a:lnTo>
                  <a:pt x="184" y="868"/>
                </a:lnTo>
                <a:lnTo>
                  <a:pt x="200" y="887"/>
                </a:lnTo>
                <a:lnTo>
                  <a:pt x="176" y="887"/>
                </a:lnTo>
                <a:lnTo>
                  <a:pt x="176" y="868"/>
                </a:lnTo>
                <a:lnTo>
                  <a:pt x="128" y="868"/>
                </a:lnTo>
                <a:lnTo>
                  <a:pt x="128" y="810"/>
                </a:lnTo>
                <a:lnTo>
                  <a:pt x="56" y="791"/>
                </a:lnTo>
                <a:lnTo>
                  <a:pt x="56" y="656"/>
                </a:lnTo>
                <a:lnTo>
                  <a:pt x="0" y="637"/>
                </a:lnTo>
                <a:lnTo>
                  <a:pt x="24" y="637"/>
                </a:lnTo>
                <a:lnTo>
                  <a:pt x="24" y="617"/>
                </a:lnTo>
                <a:lnTo>
                  <a:pt x="56" y="588"/>
                </a:lnTo>
                <a:lnTo>
                  <a:pt x="32" y="550"/>
                </a:lnTo>
                <a:lnTo>
                  <a:pt x="56" y="540"/>
                </a:lnTo>
                <a:lnTo>
                  <a:pt x="80" y="540"/>
                </a:lnTo>
                <a:lnTo>
                  <a:pt x="152" y="531"/>
                </a:lnTo>
                <a:lnTo>
                  <a:pt x="184" y="511"/>
                </a:lnTo>
                <a:lnTo>
                  <a:pt x="152" y="453"/>
                </a:lnTo>
                <a:lnTo>
                  <a:pt x="112" y="434"/>
                </a:lnTo>
                <a:lnTo>
                  <a:pt x="112" y="376"/>
                </a:lnTo>
                <a:lnTo>
                  <a:pt x="128" y="222"/>
                </a:lnTo>
                <a:lnTo>
                  <a:pt x="232" y="309"/>
                </a:lnTo>
                <a:lnTo>
                  <a:pt x="272" y="309"/>
                </a:lnTo>
                <a:lnTo>
                  <a:pt x="288" y="357"/>
                </a:lnTo>
                <a:lnTo>
                  <a:pt x="264" y="376"/>
                </a:lnTo>
                <a:lnTo>
                  <a:pt x="200" y="376"/>
                </a:lnTo>
                <a:lnTo>
                  <a:pt x="176" y="357"/>
                </a:lnTo>
                <a:lnTo>
                  <a:pt x="232" y="434"/>
                </a:lnTo>
                <a:lnTo>
                  <a:pt x="240" y="434"/>
                </a:lnTo>
                <a:lnTo>
                  <a:pt x="224" y="386"/>
                </a:lnTo>
                <a:lnTo>
                  <a:pt x="240" y="386"/>
                </a:lnTo>
                <a:lnTo>
                  <a:pt x="280" y="386"/>
                </a:lnTo>
                <a:lnTo>
                  <a:pt x="288" y="376"/>
                </a:lnTo>
                <a:lnTo>
                  <a:pt x="352" y="357"/>
                </a:lnTo>
                <a:lnTo>
                  <a:pt x="352" y="270"/>
                </a:lnTo>
                <a:lnTo>
                  <a:pt x="368" y="309"/>
                </a:lnTo>
                <a:lnTo>
                  <a:pt x="368" y="357"/>
                </a:lnTo>
                <a:lnTo>
                  <a:pt x="400" y="338"/>
                </a:lnTo>
                <a:lnTo>
                  <a:pt x="448" y="270"/>
                </a:lnTo>
                <a:lnTo>
                  <a:pt x="536" y="270"/>
                </a:lnTo>
                <a:lnTo>
                  <a:pt x="560" y="270"/>
                </a:lnTo>
                <a:lnTo>
                  <a:pt x="560" y="299"/>
                </a:lnTo>
                <a:lnTo>
                  <a:pt x="584" y="270"/>
                </a:lnTo>
                <a:lnTo>
                  <a:pt x="608" y="260"/>
                </a:lnTo>
                <a:lnTo>
                  <a:pt x="688" y="270"/>
                </a:lnTo>
                <a:lnTo>
                  <a:pt x="688" y="260"/>
                </a:lnTo>
                <a:lnTo>
                  <a:pt x="688" y="222"/>
                </a:lnTo>
                <a:lnTo>
                  <a:pt x="696" y="183"/>
                </a:lnTo>
                <a:lnTo>
                  <a:pt x="712" y="145"/>
                </a:lnTo>
                <a:lnTo>
                  <a:pt x="760" y="183"/>
                </a:lnTo>
                <a:lnTo>
                  <a:pt x="744" y="193"/>
                </a:lnTo>
                <a:lnTo>
                  <a:pt x="776" y="309"/>
                </a:lnTo>
                <a:lnTo>
                  <a:pt x="744" y="357"/>
                </a:lnTo>
                <a:lnTo>
                  <a:pt x="712" y="357"/>
                </a:lnTo>
                <a:lnTo>
                  <a:pt x="744" y="357"/>
                </a:lnTo>
                <a:lnTo>
                  <a:pt x="808" y="270"/>
                </a:lnTo>
                <a:lnTo>
                  <a:pt x="840" y="338"/>
                </a:lnTo>
                <a:lnTo>
                  <a:pt x="808" y="270"/>
                </a:lnTo>
                <a:lnTo>
                  <a:pt x="776" y="260"/>
                </a:lnTo>
                <a:lnTo>
                  <a:pt x="800" y="174"/>
                </a:lnTo>
                <a:lnTo>
                  <a:pt x="824" y="193"/>
                </a:lnTo>
                <a:lnTo>
                  <a:pt x="856" y="183"/>
                </a:lnTo>
                <a:lnTo>
                  <a:pt x="912" y="183"/>
                </a:lnTo>
                <a:lnTo>
                  <a:pt x="880" y="116"/>
                </a:lnTo>
                <a:lnTo>
                  <a:pt x="952" y="106"/>
                </a:lnTo>
                <a:lnTo>
                  <a:pt x="944" y="87"/>
                </a:lnTo>
                <a:lnTo>
                  <a:pt x="952" y="96"/>
                </a:lnTo>
                <a:lnTo>
                  <a:pt x="976" y="87"/>
                </a:lnTo>
                <a:lnTo>
                  <a:pt x="1048" y="39"/>
                </a:lnTo>
                <a:lnTo>
                  <a:pt x="1064" y="39"/>
                </a:lnTo>
                <a:lnTo>
                  <a:pt x="1160" y="39"/>
                </a:lnTo>
                <a:lnTo>
                  <a:pt x="1192" y="19"/>
                </a:lnTo>
                <a:lnTo>
                  <a:pt x="1192" y="10"/>
                </a:lnTo>
                <a:lnTo>
                  <a:pt x="1232" y="0"/>
                </a:lnTo>
              </a:path>
            </a:pathLst>
          </a:custGeom>
          <a:solidFill>
            <a:srgbClr val="DDDDD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sv-SE" sz="1200" b="1"/>
          </a:p>
        </p:txBody>
      </p:sp>
      <p:sp>
        <p:nvSpPr>
          <p:cNvPr id="429080" name="Freeform 24"/>
          <p:cNvSpPr>
            <a:spLocks/>
          </p:cNvSpPr>
          <p:nvPr/>
        </p:nvSpPr>
        <p:spPr bwMode="auto">
          <a:xfrm>
            <a:off x="5959475" y="1630363"/>
            <a:ext cx="319088" cy="169862"/>
          </a:xfrm>
          <a:custGeom>
            <a:avLst/>
            <a:gdLst/>
            <a:ahLst/>
            <a:cxnLst>
              <a:cxn ang="0">
                <a:pos x="168" y="0"/>
              </a:cxn>
              <a:cxn ang="0">
                <a:pos x="200" y="0"/>
              </a:cxn>
              <a:cxn ang="0">
                <a:pos x="200" y="58"/>
              </a:cxn>
              <a:cxn ang="0">
                <a:pos x="88" y="68"/>
              </a:cxn>
              <a:cxn ang="0">
                <a:pos x="88" y="78"/>
              </a:cxn>
              <a:cxn ang="0">
                <a:pos x="0" y="126"/>
              </a:cxn>
              <a:cxn ang="0">
                <a:pos x="0" y="97"/>
              </a:cxn>
              <a:cxn ang="0">
                <a:pos x="88" y="19"/>
              </a:cxn>
              <a:cxn ang="0">
                <a:pos x="168" y="19"/>
              </a:cxn>
              <a:cxn ang="0">
                <a:pos x="168" y="0"/>
              </a:cxn>
            </a:cxnLst>
            <a:rect l="0" t="0" r="r" b="b"/>
            <a:pathLst>
              <a:path w="201" h="127">
                <a:moveTo>
                  <a:pt x="168" y="0"/>
                </a:moveTo>
                <a:lnTo>
                  <a:pt x="200" y="0"/>
                </a:lnTo>
                <a:lnTo>
                  <a:pt x="200" y="58"/>
                </a:lnTo>
                <a:lnTo>
                  <a:pt x="88" y="68"/>
                </a:lnTo>
                <a:lnTo>
                  <a:pt x="88" y="78"/>
                </a:lnTo>
                <a:lnTo>
                  <a:pt x="0" y="126"/>
                </a:lnTo>
                <a:lnTo>
                  <a:pt x="0" y="97"/>
                </a:lnTo>
                <a:lnTo>
                  <a:pt x="88" y="19"/>
                </a:lnTo>
                <a:lnTo>
                  <a:pt x="168" y="19"/>
                </a:lnTo>
                <a:lnTo>
                  <a:pt x="168" y="0"/>
                </a:lnTo>
              </a:path>
            </a:pathLst>
          </a:custGeom>
          <a:solidFill>
            <a:srgbClr val="DDDDD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sv-SE" sz="1200" b="1"/>
          </a:p>
        </p:txBody>
      </p:sp>
      <p:sp>
        <p:nvSpPr>
          <p:cNvPr id="429081" name="Freeform 25"/>
          <p:cNvSpPr>
            <a:spLocks/>
          </p:cNvSpPr>
          <p:nvPr/>
        </p:nvSpPr>
        <p:spPr bwMode="auto">
          <a:xfrm>
            <a:off x="5895975" y="1849438"/>
            <a:ext cx="128588" cy="104775"/>
          </a:xfrm>
          <a:custGeom>
            <a:avLst/>
            <a:gdLst/>
            <a:ahLst/>
            <a:cxnLst>
              <a:cxn ang="0">
                <a:pos x="40" y="0"/>
              </a:cxn>
              <a:cxn ang="0">
                <a:pos x="80" y="0"/>
              </a:cxn>
              <a:cxn ang="0">
                <a:pos x="56" y="39"/>
              </a:cxn>
              <a:cxn ang="0">
                <a:pos x="80" y="77"/>
              </a:cxn>
              <a:cxn ang="0">
                <a:pos x="40" y="77"/>
              </a:cxn>
              <a:cxn ang="0">
                <a:pos x="32" y="48"/>
              </a:cxn>
              <a:cxn ang="0">
                <a:pos x="0" y="10"/>
              </a:cxn>
              <a:cxn ang="0">
                <a:pos x="40" y="0"/>
              </a:cxn>
            </a:cxnLst>
            <a:rect l="0" t="0" r="r" b="b"/>
            <a:pathLst>
              <a:path w="81" h="78">
                <a:moveTo>
                  <a:pt x="40" y="0"/>
                </a:moveTo>
                <a:lnTo>
                  <a:pt x="80" y="0"/>
                </a:lnTo>
                <a:lnTo>
                  <a:pt x="56" y="39"/>
                </a:lnTo>
                <a:lnTo>
                  <a:pt x="80" y="77"/>
                </a:lnTo>
                <a:lnTo>
                  <a:pt x="40" y="77"/>
                </a:lnTo>
                <a:lnTo>
                  <a:pt x="32" y="48"/>
                </a:lnTo>
                <a:lnTo>
                  <a:pt x="0" y="10"/>
                </a:lnTo>
                <a:lnTo>
                  <a:pt x="40" y="0"/>
                </a:lnTo>
              </a:path>
            </a:pathLst>
          </a:custGeom>
          <a:solidFill>
            <a:srgbClr val="DDDDD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sv-SE" sz="1200" b="1"/>
          </a:p>
        </p:txBody>
      </p:sp>
      <p:sp>
        <p:nvSpPr>
          <p:cNvPr id="429082" name="Freeform 26"/>
          <p:cNvSpPr>
            <a:spLocks/>
          </p:cNvSpPr>
          <p:nvPr/>
        </p:nvSpPr>
        <p:spPr bwMode="auto">
          <a:xfrm>
            <a:off x="7242175" y="3792538"/>
            <a:ext cx="204788" cy="246062"/>
          </a:xfrm>
          <a:custGeom>
            <a:avLst/>
            <a:gdLst/>
            <a:ahLst/>
            <a:cxnLst>
              <a:cxn ang="0">
                <a:pos x="112" y="0"/>
              </a:cxn>
              <a:cxn ang="0">
                <a:pos x="128" y="48"/>
              </a:cxn>
              <a:cxn ang="0">
                <a:pos x="120" y="58"/>
              </a:cxn>
              <a:cxn ang="0">
                <a:pos x="128" y="106"/>
              </a:cxn>
              <a:cxn ang="0">
                <a:pos x="120" y="125"/>
              </a:cxn>
              <a:cxn ang="0">
                <a:pos x="96" y="183"/>
              </a:cxn>
              <a:cxn ang="0">
                <a:pos x="88" y="183"/>
              </a:cxn>
              <a:cxn ang="0">
                <a:pos x="24" y="144"/>
              </a:cxn>
              <a:cxn ang="0">
                <a:pos x="24" y="125"/>
              </a:cxn>
              <a:cxn ang="0">
                <a:pos x="0" y="106"/>
              </a:cxn>
              <a:cxn ang="0">
                <a:pos x="88" y="48"/>
              </a:cxn>
              <a:cxn ang="0">
                <a:pos x="112" y="0"/>
              </a:cxn>
            </a:cxnLst>
            <a:rect l="0" t="0" r="r" b="b"/>
            <a:pathLst>
              <a:path w="129" h="184">
                <a:moveTo>
                  <a:pt x="112" y="0"/>
                </a:moveTo>
                <a:lnTo>
                  <a:pt x="128" y="48"/>
                </a:lnTo>
                <a:lnTo>
                  <a:pt x="120" y="58"/>
                </a:lnTo>
                <a:lnTo>
                  <a:pt x="128" y="106"/>
                </a:lnTo>
                <a:lnTo>
                  <a:pt x="120" y="125"/>
                </a:lnTo>
                <a:lnTo>
                  <a:pt x="96" y="183"/>
                </a:lnTo>
                <a:lnTo>
                  <a:pt x="88" y="183"/>
                </a:lnTo>
                <a:lnTo>
                  <a:pt x="24" y="144"/>
                </a:lnTo>
                <a:lnTo>
                  <a:pt x="24" y="125"/>
                </a:lnTo>
                <a:lnTo>
                  <a:pt x="0" y="106"/>
                </a:lnTo>
                <a:lnTo>
                  <a:pt x="88" y="48"/>
                </a:lnTo>
                <a:lnTo>
                  <a:pt x="112" y="0"/>
                </a:lnTo>
              </a:path>
            </a:pathLst>
          </a:custGeom>
          <a:solidFill>
            <a:srgbClr val="DDDDD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sv-SE" sz="1200" b="1"/>
          </a:p>
        </p:txBody>
      </p:sp>
      <p:sp>
        <p:nvSpPr>
          <p:cNvPr id="429083" name="Freeform 27"/>
          <p:cNvSpPr>
            <a:spLocks/>
          </p:cNvSpPr>
          <p:nvPr/>
        </p:nvSpPr>
        <p:spPr bwMode="auto">
          <a:xfrm>
            <a:off x="7496175" y="3351213"/>
            <a:ext cx="115888" cy="117475"/>
          </a:xfrm>
          <a:custGeom>
            <a:avLst/>
            <a:gdLst/>
            <a:ahLst/>
            <a:cxnLst>
              <a:cxn ang="0">
                <a:pos x="16" y="0"/>
              </a:cxn>
              <a:cxn ang="0">
                <a:pos x="40" y="10"/>
              </a:cxn>
              <a:cxn ang="0">
                <a:pos x="40" y="58"/>
              </a:cxn>
              <a:cxn ang="0">
                <a:pos x="72" y="87"/>
              </a:cxn>
              <a:cxn ang="0">
                <a:pos x="0" y="58"/>
              </a:cxn>
              <a:cxn ang="0">
                <a:pos x="16" y="0"/>
              </a:cxn>
            </a:cxnLst>
            <a:rect l="0" t="0" r="r" b="b"/>
            <a:pathLst>
              <a:path w="73" h="88">
                <a:moveTo>
                  <a:pt x="16" y="0"/>
                </a:moveTo>
                <a:lnTo>
                  <a:pt x="40" y="10"/>
                </a:lnTo>
                <a:lnTo>
                  <a:pt x="40" y="58"/>
                </a:lnTo>
                <a:lnTo>
                  <a:pt x="72" y="87"/>
                </a:lnTo>
                <a:lnTo>
                  <a:pt x="0" y="58"/>
                </a:lnTo>
                <a:lnTo>
                  <a:pt x="16" y="0"/>
                </a:lnTo>
              </a:path>
            </a:pathLst>
          </a:custGeom>
          <a:solidFill>
            <a:srgbClr val="DDDDD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sv-SE" sz="1200" b="1"/>
          </a:p>
        </p:txBody>
      </p:sp>
      <p:sp>
        <p:nvSpPr>
          <p:cNvPr id="429084" name="Freeform 28"/>
          <p:cNvSpPr>
            <a:spLocks/>
          </p:cNvSpPr>
          <p:nvPr/>
        </p:nvSpPr>
        <p:spPr bwMode="auto">
          <a:xfrm>
            <a:off x="7788275" y="2924175"/>
            <a:ext cx="230188" cy="207963"/>
          </a:xfrm>
          <a:custGeom>
            <a:avLst/>
            <a:gdLst/>
            <a:ahLst/>
            <a:cxnLst>
              <a:cxn ang="0">
                <a:pos x="136" y="0"/>
              </a:cxn>
              <a:cxn ang="0">
                <a:pos x="144" y="48"/>
              </a:cxn>
              <a:cxn ang="0">
                <a:pos x="112" y="144"/>
              </a:cxn>
              <a:cxn ang="0">
                <a:pos x="72" y="144"/>
              </a:cxn>
              <a:cxn ang="0">
                <a:pos x="64" y="154"/>
              </a:cxn>
              <a:cxn ang="0">
                <a:pos x="0" y="144"/>
              </a:cxn>
              <a:cxn ang="0">
                <a:pos x="112" y="77"/>
              </a:cxn>
              <a:cxn ang="0">
                <a:pos x="112" y="48"/>
              </a:cxn>
              <a:cxn ang="0">
                <a:pos x="112" y="0"/>
              </a:cxn>
              <a:cxn ang="0">
                <a:pos x="128" y="0"/>
              </a:cxn>
              <a:cxn ang="0">
                <a:pos x="136" y="0"/>
              </a:cxn>
            </a:cxnLst>
            <a:rect l="0" t="0" r="r" b="b"/>
            <a:pathLst>
              <a:path w="145" h="155">
                <a:moveTo>
                  <a:pt x="136" y="0"/>
                </a:moveTo>
                <a:lnTo>
                  <a:pt x="144" y="48"/>
                </a:lnTo>
                <a:lnTo>
                  <a:pt x="112" y="144"/>
                </a:lnTo>
                <a:lnTo>
                  <a:pt x="72" y="144"/>
                </a:lnTo>
                <a:lnTo>
                  <a:pt x="64" y="154"/>
                </a:lnTo>
                <a:lnTo>
                  <a:pt x="0" y="144"/>
                </a:lnTo>
                <a:lnTo>
                  <a:pt x="112" y="77"/>
                </a:lnTo>
                <a:lnTo>
                  <a:pt x="112" y="48"/>
                </a:lnTo>
                <a:lnTo>
                  <a:pt x="112" y="0"/>
                </a:lnTo>
                <a:lnTo>
                  <a:pt x="128" y="0"/>
                </a:lnTo>
                <a:lnTo>
                  <a:pt x="136" y="0"/>
                </a:lnTo>
              </a:path>
            </a:pathLst>
          </a:custGeom>
          <a:solidFill>
            <a:srgbClr val="DDDDD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sv-SE" sz="1200" b="1"/>
          </a:p>
        </p:txBody>
      </p:sp>
      <p:sp>
        <p:nvSpPr>
          <p:cNvPr id="429085" name="Freeform 29"/>
          <p:cNvSpPr>
            <a:spLocks/>
          </p:cNvSpPr>
          <p:nvPr/>
        </p:nvSpPr>
        <p:spPr bwMode="auto">
          <a:xfrm>
            <a:off x="7966075" y="2806700"/>
            <a:ext cx="115888" cy="119063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72" y="58"/>
              </a:cxn>
              <a:cxn ang="0">
                <a:pos x="56" y="87"/>
              </a:cxn>
              <a:cxn ang="0">
                <a:pos x="24" y="68"/>
              </a:cxn>
              <a:cxn ang="0">
                <a:pos x="0" y="68"/>
              </a:cxn>
              <a:cxn ang="0">
                <a:pos x="24" y="0"/>
              </a:cxn>
            </a:cxnLst>
            <a:rect l="0" t="0" r="r" b="b"/>
            <a:pathLst>
              <a:path w="73" h="88">
                <a:moveTo>
                  <a:pt x="24" y="0"/>
                </a:moveTo>
                <a:lnTo>
                  <a:pt x="72" y="58"/>
                </a:lnTo>
                <a:lnTo>
                  <a:pt x="56" y="87"/>
                </a:lnTo>
                <a:lnTo>
                  <a:pt x="24" y="68"/>
                </a:lnTo>
                <a:lnTo>
                  <a:pt x="0" y="68"/>
                </a:lnTo>
                <a:lnTo>
                  <a:pt x="24" y="0"/>
                </a:lnTo>
              </a:path>
            </a:pathLst>
          </a:custGeom>
          <a:solidFill>
            <a:srgbClr val="DDDDD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sv-SE" sz="1200" b="1"/>
          </a:p>
        </p:txBody>
      </p:sp>
      <p:sp>
        <p:nvSpPr>
          <p:cNvPr id="429086" name="Freeform 30"/>
          <p:cNvSpPr>
            <a:spLocks/>
          </p:cNvSpPr>
          <p:nvPr/>
        </p:nvSpPr>
        <p:spPr bwMode="auto">
          <a:xfrm>
            <a:off x="7381875" y="4205288"/>
            <a:ext cx="915988" cy="700087"/>
          </a:xfrm>
          <a:custGeom>
            <a:avLst/>
            <a:gdLst/>
            <a:ahLst/>
            <a:cxnLst>
              <a:cxn ang="0">
                <a:pos x="424" y="0"/>
              </a:cxn>
              <a:cxn ang="0">
                <a:pos x="440" y="68"/>
              </a:cxn>
              <a:cxn ang="0">
                <a:pos x="440" y="125"/>
              </a:cxn>
              <a:cxn ang="0">
                <a:pos x="504" y="164"/>
              </a:cxn>
              <a:cxn ang="0">
                <a:pos x="576" y="270"/>
              </a:cxn>
              <a:cxn ang="0">
                <a:pos x="576" y="318"/>
              </a:cxn>
              <a:cxn ang="0">
                <a:pos x="504" y="502"/>
              </a:cxn>
              <a:cxn ang="0">
                <a:pos x="472" y="521"/>
              </a:cxn>
              <a:cxn ang="0">
                <a:pos x="368" y="502"/>
              </a:cxn>
              <a:cxn ang="0">
                <a:pos x="368" y="473"/>
              </a:cxn>
              <a:cxn ang="0">
                <a:pos x="336" y="415"/>
              </a:cxn>
              <a:cxn ang="0">
                <a:pos x="344" y="415"/>
              </a:cxn>
              <a:cxn ang="0">
                <a:pos x="296" y="434"/>
              </a:cxn>
              <a:cxn ang="0">
                <a:pos x="272" y="367"/>
              </a:cxn>
              <a:cxn ang="0">
                <a:pos x="256" y="367"/>
              </a:cxn>
              <a:cxn ang="0">
                <a:pos x="168" y="376"/>
              </a:cxn>
              <a:cxn ang="0">
                <a:pos x="136" y="415"/>
              </a:cxn>
              <a:cxn ang="0">
                <a:pos x="88" y="415"/>
              </a:cxn>
              <a:cxn ang="0">
                <a:pos x="24" y="444"/>
              </a:cxn>
              <a:cxn ang="0">
                <a:pos x="8" y="415"/>
              </a:cxn>
              <a:cxn ang="0">
                <a:pos x="8" y="338"/>
              </a:cxn>
              <a:cxn ang="0">
                <a:pos x="0" y="251"/>
              </a:cxn>
              <a:cxn ang="0">
                <a:pos x="0" y="212"/>
              </a:cxn>
              <a:cxn ang="0">
                <a:pos x="8" y="212"/>
              </a:cxn>
              <a:cxn ang="0">
                <a:pos x="24" y="174"/>
              </a:cxn>
              <a:cxn ang="0">
                <a:pos x="40" y="174"/>
              </a:cxn>
              <a:cxn ang="0">
                <a:pos x="104" y="125"/>
              </a:cxn>
              <a:cxn ang="0">
                <a:pos x="112" y="96"/>
              </a:cxn>
              <a:cxn ang="0">
                <a:pos x="144" y="96"/>
              </a:cxn>
              <a:cxn ang="0">
                <a:pos x="176" y="39"/>
              </a:cxn>
              <a:cxn ang="0">
                <a:pos x="224" y="68"/>
              </a:cxn>
              <a:cxn ang="0">
                <a:pos x="288" y="0"/>
              </a:cxn>
              <a:cxn ang="0">
                <a:pos x="328" y="29"/>
              </a:cxn>
              <a:cxn ang="0">
                <a:pos x="320" y="68"/>
              </a:cxn>
              <a:cxn ang="0">
                <a:pos x="392" y="116"/>
              </a:cxn>
              <a:cxn ang="0">
                <a:pos x="400" y="68"/>
              </a:cxn>
              <a:cxn ang="0">
                <a:pos x="392" y="29"/>
              </a:cxn>
              <a:cxn ang="0">
                <a:pos x="400" y="19"/>
              </a:cxn>
              <a:cxn ang="0">
                <a:pos x="400" y="0"/>
              </a:cxn>
              <a:cxn ang="0">
                <a:pos x="424" y="0"/>
              </a:cxn>
            </a:cxnLst>
            <a:rect l="0" t="0" r="r" b="b"/>
            <a:pathLst>
              <a:path w="577" h="522">
                <a:moveTo>
                  <a:pt x="424" y="0"/>
                </a:moveTo>
                <a:lnTo>
                  <a:pt x="440" y="68"/>
                </a:lnTo>
                <a:lnTo>
                  <a:pt x="440" y="125"/>
                </a:lnTo>
                <a:lnTo>
                  <a:pt x="504" y="164"/>
                </a:lnTo>
                <a:lnTo>
                  <a:pt x="576" y="270"/>
                </a:lnTo>
                <a:lnTo>
                  <a:pt x="576" y="318"/>
                </a:lnTo>
                <a:lnTo>
                  <a:pt x="504" y="502"/>
                </a:lnTo>
                <a:lnTo>
                  <a:pt x="472" y="521"/>
                </a:lnTo>
                <a:lnTo>
                  <a:pt x="368" y="502"/>
                </a:lnTo>
                <a:lnTo>
                  <a:pt x="368" y="473"/>
                </a:lnTo>
                <a:lnTo>
                  <a:pt x="336" y="415"/>
                </a:lnTo>
                <a:lnTo>
                  <a:pt x="344" y="415"/>
                </a:lnTo>
                <a:lnTo>
                  <a:pt x="296" y="434"/>
                </a:lnTo>
                <a:lnTo>
                  <a:pt x="272" y="367"/>
                </a:lnTo>
                <a:lnTo>
                  <a:pt x="256" y="367"/>
                </a:lnTo>
                <a:lnTo>
                  <a:pt x="168" y="376"/>
                </a:lnTo>
                <a:lnTo>
                  <a:pt x="136" y="415"/>
                </a:lnTo>
                <a:lnTo>
                  <a:pt x="88" y="415"/>
                </a:lnTo>
                <a:lnTo>
                  <a:pt x="24" y="444"/>
                </a:lnTo>
                <a:lnTo>
                  <a:pt x="8" y="415"/>
                </a:lnTo>
                <a:lnTo>
                  <a:pt x="8" y="338"/>
                </a:lnTo>
                <a:lnTo>
                  <a:pt x="0" y="251"/>
                </a:lnTo>
                <a:lnTo>
                  <a:pt x="0" y="212"/>
                </a:lnTo>
                <a:lnTo>
                  <a:pt x="8" y="212"/>
                </a:lnTo>
                <a:lnTo>
                  <a:pt x="24" y="174"/>
                </a:lnTo>
                <a:lnTo>
                  <a:pt x="40" y="174"/>
                </a:lnTo>
                <a:lnTo>
                  <a:pt x="104" y="125"/>
                </a:lnTo>
                <a:lnTo>
                  <a:pt x="112" y="96"/>
                </a:lnTo>
                <a:lnTo>
                  <a:pt x="144" y="96"/>
                </a:lnTo>
                <a:lnTo>
                  <a:pt x="176" y="39"/>
                </a:lnTo>
                <a:lnTo>
                  <a:pt x="224" y="68"/>
                </a:lnTo>
                <a:lnTo>
                  <a:pt x="288" y="0"/>
                </a:lnTo>
                <a:lnTo>
                  <a:pt x="328" y="29"/>
                </a:lnTo>
                <a:lnTo>
                  <a:pt x="320" y="68"/>
                </a:lnTo>
                <a:lnTo>
                  <a:pt x="392" y="116"/>
                </a:lnTo>
                <a:lnTo>
                  <a:pt x="400" y="68"/>
                </a:lnTo>
                <a:lnTo>
                  <a:pt x="392" y="29"/>
                </a:lnTo>
                <a:lnTo>
                  <a:pt x="400" y="19"/>
                </a:lnTo>
                <a:lnTo>
                  <a:pt x="400" y="0"/>
                </a:lnTo>
                <a:lnTo>
                  <a:pt x="424" y="0"/>
                </a:lnTo>
              </a:path>
            </a:pathLst>
          </a:custGeom>
          <a:solidFill>
            <a:srgbClr val="DDDDD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sv-SE" sz="1200" b="1"/>
          </a:p>
        </p:txBody>
      </p:sp>
      <p:sp>
        <p:nvSpPr>
          <p:cNvPr id="429087" name="Freeform 31"/>
          <p:cNvSpPr>
            <a:spLocks/>
          </p:cNvSpPr>
          <p:nvPr/>
        </p:nvSpPr>
        <p:spPr bwMode="auto">
          <a:xfrm>
            <a:off x="7788275" y="3986213"/>
            <a:ext cx="446088" cy="2206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" y="0"/>
              </a:cxn>
              <a:cxn ang="0">
                <a:pos x="64" y="38"/>
              </a:cxn>
              <a:cxn ang="0">
                <a:pos x="80" y="0"/>
              </a:cxn>
              <a:cxn ang="0">
                <a:pos x="208" y="67"/>
              </a:cxn>
              <a:cxn ang="0">
                <a:pos x="216" y="86"/>
              </a:cxn>
              <a:cxn ang="0">
                <a:pos x="280" y="144"/>
              </a:cxn>
              <a:cxn ang="0">
                <a:pos x="248" y="163"/>
              </a:cxn>
              <a:cxn ang="0">
                <a:pos x="208" y="105"/>
              </a:cxn>
              <a:cxn ang="0">
                <a:pos x="168" y="105"/>
              </a:cxn>
              <a:cxn ang="0">
                <a:pos x="168" y="144"/>
              </a:cxn>
              <a:cxn ang="0">
                <a:pos x="128" y="144"/>
              </a:cxn>
              <a:cxn ang="0">
                <a:pos x="72" y="67"/>
              </a:cxn>
              <a:cxn ang="0">
                <a:pos x="16" y="10"/>
              </a:cxn>
              <a:cxn ang="0">
                <a:pos x="0" y="0"/>
              </a:cxn>
            </a:cxnLst>
            <a:rect l="0" t="0" r="r" b="b"/>
            <a:pathLst>
              <a:path w="281" h="164">
                <a:moveTo>
                  <a:pt x="0" y="0"/>
                </a:moveTo>
                <a:lnTo>
                  <a:pt x="16" y="0"/>
                </a:lnTo>
                <a:lnTo>
                  <a:pt x="64" y="38"/>
                </a:lnTo>
                <a:lnTo>
                  <a:pt x="80" y="0"/>
                </a:lnTo>
                <a:lnTo>
                  <a:pt x="208" y="67"/>
                </a:lnTo>
                <a:lnTo>
                  <a:pt x="216" y="86"/>
                </a:lnTo>
                <a:lnTo>
                  <a:pt x="280" y="144"/>
                </a:lnTo>
                <a:lnTo>
                  <a:pt x="248" y="163"/>
                </a:lnTo>
                <a:lnTo>
                  <a:pt x="208" y="105"/>
                </a:lnTo>
                <a:lnTo>
                  <a:pt x="168" y="105"/>
                </a:lnTo>
                <a:lnTo>
                  <a:pt x="168" y="144"/>
                </a:lnTo>
                <a:lnTo>
                  <a:pt x="128" y="144"/>
                </a:lnTo>
                <a:lnTo>
                  <a:pt x="72" y="67"/>
                </a:lnTo>
                <a:lnTo>
                  <a:pt x="16" y="10"/>
                </a:lnTo>
                <a:lnTo>
                  <a:pt x="0" y="0"/>
                </a:lnTo>
              </a:path>
            </a:pathLst>
          </a:custGeom>
          <a:solidFill>
            <a:srgbClr val="DDDDD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sv-SE" sz="1200" b="1"/>
          </a:p>
        </p:txBody>
      </p:sp>
      <p:sp>
        <p:nvSpPr>
          <p:cNvPr id="429088" name="Freeform 32"/>
          <p:cNvSpPr>
            <a:spLocks/>
          </p:cNvSpPr>
          <p:nvPr/>
        </p:nvSpPr>
        <p:spPr bwMode="auto">
          <a:xfrm>
            <a:off x="4867275" y="2432050"/>
            <a:ext cx="433388" cy="519113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64" y="19"/>
              </a:cxn>
              <a:cxn ang="0">
                <a:pos x="120" y="0"/>
              </a:cxn>
              <a:cxn ang="0">
                <a:pos x="200" y="39"/>
              </a:cxn>
              <a:cxn ang="0">
                <a:pos x="200" y="174"/>
              </a:cxn>
              <a:cxn ang="0">
                <a:pos x="240" y="174"/>
              </a:cxn>
              <a:cxn ang="0">
                <a:pos x="272" y="193"/>
              </a:cxn>
              <a:cxn ang="0">
                <a:pos x="272" y="222"/>
              </a:cxn>
              <a:cxn ang="0">
                <a:pos x="208" y="318"/>
              </a:cxn>
              <a:cxn ang="0">
                <a:pos x="200" y="347"/>
              </a:cxn>
              <a:cxn ang="0">
                <a:pos x="208" y="367"/>
              </a:cxn>
              <a:cxn ang="0">
                <a:pos x="200" y="367"/>
              </a:cxn>
              <a:cxn ang="0">
                <a:pos x="176" y="367"/>
              </a:cxn>
              <a:cxn ang="0">
                <a:pos x="176" y="386"/>
              </a:cxn>
              <a:cxn ang="0">
                <a:pos x="88" y="270"/>
              </a:cxn>
              <a:cxn ang="0">
                <a:pos x="32" y="222"/>
              </a:cxn>
              <a:cxn ang="0">
                <a:pos x="40" y="193"/>
              </a:cxn>
              <a:cxn ang="0">
                <a:pos x="88" y="193"/>
              </a:cxn>
              <a:cxn ang="0">
                <a:pos x="112" y="174"/>
              </a:cxn>
              <a:cxn ang="0">
                <a:pos x="88" y="154"/>
              </a:cxn>
              <a:cxn ang="0">
                <a:pos x="40" y="154"/>
              </a:cxn>
              <a:cxn ang="0">
                <a:pos x="0" y="174"/>
              </a:cxn>
              <a:cxn ang="0">
                <a:pos x="0" y="116"/>
              </a:cxn>
              <a:cxn ang="0">
                <a:pos x="24" y="87"/>
              </a:cxn>
              <a:cxn ang="0">
                <a:pos x="8" y="58"/>
              </a:cxn>
              <a:cxn ang="0">
                <a:pos x="24" y="0"/>
              </a:cxn>
            </a:cxnLst>
            <a:rect l="0" t="0" r="r" b="b"/>
            <a:pathLst>
              <a:path w="273" h="387">
                <a:moveTo>
                  <a:pt x="24" y="0"/>
                </a:moveTo>
                <a:lnTo>
                  <a:pt x="64" y="19"/>
                </a:lnTo>
                <a:lnTo>
                  <a:pt x="120" y="0"/>
                </a:lnTo>
                <a:lnTo>
                  <a:pt x="200" y="39"/>
                </a:lnTo>
                <a:lnTo>
                  <a:pt x="200" y="174"/>
                </a:lnTo>
                <a:lnTo>
                  <a:pt x="240" y="174"/>
                </a:lnTo>
                <a:lnTo>
                  <a:pt x="272" y="193"/>
                </a:lnTo>
                <a:lnTo>
                  <a:pt x="272" y="222"/>
                </a:lnTo>
                <a:lnTo>
                  <a:pt x="208" y="318"/>
                </a:lnTo>
                <a:lnTo>
                  <a:pt x="200" y="347"/>
                </a:lnTo>
                <a:lnTo>
                  <a:pt x="208" y="367"/>
                </a:lnTo>
                <a:lnTo>
                  <a:pt x="200" y="367"/>
                </a:lnTo>
                <a:lnTo>
                  <a:pt x="176" y="367"/>
                </a:lnTo>
                <a:lnTo>
                  <a:pt x="176" y="386"/>
                </a:lnTo>
                <a:lnTo>
                  <a:pt x="88" y="270"/>
                </a:lnTo>
                <a:lnTo>
                  <a:pt x="32" y="222"/>
                </a:lnTo>
                <a:lnTo>
                  <a:pt x="40" y="193"/>
                </a:lnTo>
                <a:lnTo>
                  <a:pt x="88" y="193"/>
                </a:lnTo>
                <a:lnTo>
                  <a:pt x="112" y="174"/>
                </a:lnTo>
                <a:lnTo>
                  <a:pt x="88" y="154"/>
                </a:lnTo>
                <a:lnTo>
                  <a:pt x="40" y="154"/>
                </a:lnTo>
                <a:lnTo>
                  <a:pt x="0" y="174"/>
                </a:lnTo>
                <a:lnTo>
                  <a:pt x="0" y="116"/>
                </a:lnTo>
                <a:lnTo>
                  <a:pt x="24" y="87"/>
                </a:lnTo>
                <a:lnTo>
                  <a:pt x="8" y="58"/>
                </a:lnTo>
                <a:lnTo>
                  <a:pt x="24" y="0"/>
                </a:lnTo>
              </a:path>
            </a:pathLst>
          </a:custGeom>
          <a:solidFill>
            <a:srgbClr val="DDDDD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sv-SE" sz="1200" b="1"/>
          </a:p>
        </p:txBody>
      </p:sp>
      <p:sp>
        <p:nvSpPr>
          <p:cNvPr id="429089" name="Freeform 33"/>
          <p:cNvSpPr>
            <a:spLocks/>
          </p:cNvSpPr>
          <p:nvPr/>
        </p:nvSpPr>
        <p:spPr bwMode="auto">
          <a:xfrm>
            <a:off x="6302375" y="2511425"/>
            <a:ext cx="1449388" cy="866775"/>
          </a:xfrm>
          <a:custGeom>
            <a:avLst/>
            <a:gdLst/>
            <a:ahLst/>
            <a:cxnLst>
              <a:cxn ang="0">
                <a:pos x="704" y="0"/>
              </a:cxn>
              <a:cxn ang="0">
                <a:pos x="776" y="29"/>
              </a:cxn>
              <a:cxn ang="0">
                <a:pos x="792" y="96"/>
              </a:cxn>
              <a:cxn ang="0">
                <a:pos x="824" y="96"/>
              </a:cxn>
              <a:cxn ang="0">
                <a:pos x="848" y="135"/>
              </a:cxn>
              <a:cxn ang="0">
                <a:pos x="912" y="135"/>
              </a:cxn>
              <a:cxn ang="0">
                <a:pos x="904" y="193"/>
              </a:cxn>
              <a:cxn ang="0">
                <a:pos x="856" y="212"/>
              </a:cxn>
              <a:cxn ang="0">
                <a:pos x="832" y="260"/>
              </a:cxn>
              <a:cxn ang="0">
                <a:pos x="712" y="309"/>
              </a:cxn>
              <a:cxn ang="0">
                <a:pos x="688" y="309"/>
              </a:cxn>
              <a:cxn ang="0">
                <a:pos x="680" y="357"/>
              </a:cxn>
              <a:cxn ang="0">
                <a:pos x="712" y="376"/>
              </a:cxn>
              <a:cxn ang="0">
                <a:pos x="688" y="444"/>
              </a:cxn>
              <a:cxn ang="0">
                <a:pos x="712" y="472"/>
              </a:cxn>
              <a:cxn ang="0">
                <a:pos x="704" y="569"/>
              </a:cxn>
              <a:cxn ang="0">
                <a:pos x="680" y="607"/>
              </a:cxn>
              <a:cxn ang="0">
                <a:pos x="576" y="646"/>
              </a:cxn>
              <a:cxn ang="0">
                <a:pos x="480" y="627"/>
              </a:cxn>
              <a:cxn ang="0">
                <a:pos x="432" y="627"/>
              </a:cxn>
              <a:cxn ang="0">
                <a:pos x="432" y="646"/>
              </a:cxn>
              <a:cxn ang="0">
                <a:pos x="344" y="627"/>
              </a:cxn>
              <a:cxn ang="0">
                <a:pos x="360" y="579"/>
              </a:cxn>
              <a:cxn ang="0">
                <a:pos x="344" y="530"/>
              </a:cxn>
              <a:cxn ang="0">
                <a:pos x="328" y="530"/>
              </a:cxn>
              <a:cxn ang="0">
                <a:pos x="288" y="559"/>
              </a:cxn>
              <a:cxn ang="0">
                <a:pos x="264" y="540"/>
              </a:cxn>
              <a:cxn ang="0">
                <a:pos x="216" y="530"/>
              </a:cxn>
              <a:cxn ang="0">
                <a:pos x="168" y="530"/>
              </a:cxn>
              <a:cxn ang="0">
                <a:pos x="120" y="530"/>
              </a:cxn>
              <a:cxn ang="0">
                <a:pos x="120" y="501"/>
              </a:cxn>
              <a:cxn ang="0">
                <a:pos x="80" y="472"/>
              </a:cxn>
              <a:cxn ang="0">
                <a:pos x="96" y="444"/>
              </a:cxn>
              <a:cxn ang="0">
                <a:pos x="40" y="424"/>
              </a:cxn>
              <a:cxn ang="0">
                <a:pos x="0" y="376"/>
              </a:cxn>
              <a:cxn ang="0">
                <a:pos x="16" y="337"/>
              </a:cxn>
              <a:cxn ang="0">
                <a:pos x="16" y="309"/>
              </a:cxn>
              <a:cxn ang="0">
                <a:pos x="80" y="289"/>
              </a:cxn>
              <a:cxn ang="0">
                <a:pos x="112" y="280"/>
              </a:cxn>
              <a:cxn ang="0">
                <a:pos x="120" y="212"/>
              </a:cxn>
              <a:cxn ang="0">
                <a:pos x="152" y="212"/>
              </a:cxn>
              <a:cxn ang="0">
                <a:pos x="152" y="193"/>
              </a:cxn>
              <a:cxn ang="0">
                <a:pos x="168" y="164"/>
              </a:cxn>
              <a:cxn ang="0">
                <a:pos x="216" y="116"/>
              </a:cxn>
              <a:cxn ang="0">
                <a:pos x="264" y="154"/>
              </a:cxn>
              <a:cxn ang="0">
                <a:pos x="288" y="212"/>
              </a:cxn>
              <a:cxn ang="0">
                <a:pos x="320" y="251"/>
              </a:cxn>
              <a:cxn ang="0">
                <a:pos x="328" y="280"/>
              </a:cxn>
              <a:cxn ang="0">
                <a:pos x="368" y="280"/>
              </a:cxn>
              <a:cxn ang="0">
                <a:pos x="472" y="280"/>
              </a:cxn>
              <a:cxn ang="0">
                <a:pos x="536" y="260"/>
              </a:cxn>
              <a:cxn ang="0">
                <a:pos x="576" y="212"/>
              </a:cxn>
              <a:cxn ang="0">
                <a:pos x="656" y="164"/>
              </a:cxn>
              <a:cxn ang="0">
                <a:pos x="688" y="154"/>
              </a:cxn>
              <a:cxn ang="0">
                <a:pos x="656" y="135"/>
              </a:cxn>
              <a:cxn ang="0">
                <a:pos x="704" y="0"/>
              </a:cxn>
            </a:cxnLst>
            <a:rect l="0" t="0" r="r" b="b"/>
            <a:pathLst>
              <a:path w="913" h="647">
                <a:moveTo>
                  <a:pt x="704" y="0"/>
                </a:moveTo>
                <a:lnTo>
                  <a:pt x="776" y="29"/>
                </a:lnTo>
                <a:lnTo>
                  <a:pt x="792" y="96"/>
                </a:lnTo>
                <a:lnTo>
                  <a:pt x="824" y="96"/>
                </a:lnTo>
                <a:lnTo>
                  <a:pt x="848" y="135"/>
                </a:lnTo>
                <a:lnTo>
                  <a:pt x="912" y="135"/>
                </a:lnTo>
                <a:lnTo>
                  <a:pt x="904" y="193"/>
                </a:lnTo>
                <a:lnTo>
                  <a:pt x="856" y="212"/>
                </a:lnTo>
                <a:lnTo>
                  <a:pt x="832" y="260"/>
                </a:lnTo>
                <a:lnTo>
                  <a:pt x="712" y="309"/>
                </a:lnTo>
                <a:lnTo>
                  <a:pt x="688" y="309"/>
                </a:lnTo>
                <a:lnTo>
                  <a:pt x="680" y="357"/>
                </a:lnTo>
                <a:lnTo>
                  <a:pt x="712" y="376"/>
                </a:lnTo>
                <a:lnTo>
                  <a:pt x="688" y="444"/>
                </a:lnTo>
                <a:lnTo>
                  <a:pt x="712" y="472"/>
                </a:lnTo>
                <a:lnTo>
                  <a:pt x="704" y="569"/>
                </a:lnTo>
                <a:lnTo>
                  <a:pt x="680" y="607"/>
                </a:lnTo>
                <a:lnTo>
                  <a:pt x="576" y="646"/>
                </a:lnTo>
                <a:lnTo>
                  <a:pt x="480" y="627"/>
                </a:lnTo>
                <a:lnTo>
                  <a:pt x="432" y="627"/>
                </a:lnTo>
                <a:lnTo>
                  <a:pt x="432" y="646"/>
                </a:lnTo>
                <a:lnTo>
                  <a:pt x="344" y="627"/>
                </a:lnTo>
                <a:lnTo>
                  <a:pt x="360" y="579"/>
                </a:lnTo>
                <a:lnTo>
                  <a:pt x="344" y="530"/>
                </a:lnTo>
                <a:lnTo>
                  <a:pt x="328" y="530"/>
                </a:lnTo>
                <a:lnTo>
                  <a:pt x="288" y="559"/>
                </a:lnTo>
                <a:lnTo>
                  <a:pt x="264" y="540"/>
                </a:lnTo>
                <a:lnTo>
                  <a:pt x="216" y="530"/>
                </a:lnTo>
                <a:lnTo>
                  <a:pt x="168" y="530"/>
                </a:lnTo>
                <a:lnTo>
                  <a:pt x="120" y="530"/>
                </a:lnTo>
                <a:lnTo>
                  <a:pt x="120" y="501"/>
                </a:lnTo>
                <a:lnTo>
                  <a:pt x="80" y="472"/>
                </a:lnTo>
                <a:lnTo>
                  <a:pt x="96" y="444"/>
                </a:lnTo>
                <a:lnTo>
                  <a:pt x="40" y="424"/>
                </a:lnTo>
                <a:lnTo>
                  <a:pt x="0" y="376"/>
                </a:lnTo>
                <a:lnTo>
                  <a:pt x="16" y="337"/>
                </a:lnTo>
                <a:lnTo>
                  <a:pt x="16" y="309"/>
                </a:lnTo>
                <a:lnTo>
                  <a:pt x="80" y="289"/>
                </a:lnTo>
                <a:lnTo>
                  <a:pt x="112" y="280"/>
                </a:lnTo>
                <a:lnTo>
                  <a:pt x="120" y="212"/>
                </a:lnTo>
                <a:lnTo>
                  <a:pt x="152" y="212"/>
                </a:lnTo>
                <a:lnTo>
                  <a:pt x="152" y="193"/>
                </a:lnTo>
                <a:lnTo>
                  <a:pt x="168" y="164"/>
                </a:lnTo>
                <a:lnTo>
                  <a:pt x="216" y="116"/>
                </a:lnTo>
                <a:lnTo>
                  <a:pt x="264" y="154"/>
                </a:lnTo>
                <a:lnTo>
                  <a:pt x="288" y="212"/>
                </a:lnTo>
                <a:lnTo>
                  <a:pt x="320" y="251"/>
                </a:lnTo>
                <a:lnTo>
                  <a:pt x="328" y="280"/>
                </a:lnTo>
                <a:lnTo>
                  <a:pt x="368" y="280"/>
                </a:lnTo>
                <a:lnTo>
                  <a:pt x="472" y="280"/>
                </a:lnTo>
                <a:lnTo>
                  <a:pt x="536" y="260"/>
                </a:lnTo>
                <a:lnTo>
                  <a:pt x="576" y="212"/>
                </a:lnTo>
                <a:lnTo>
                  <a:pt x="656" y="164"/>
                </a:lnTo>
                <a:lnTo>
                  <a:pt x="688" y="154"/>
                </a:lnTo>
                <a:lnTo>
                  <a:pt x="656" y="135"/>
                </a:lnTo>
                <a:lnTo>
                  <a:pt x="704" y="0"/>
                </a:lnTo>
              </a:path>
            </a:pathLst>
          </a:custGeom>
          <a:solidFill>
            <a:srgbClr val="DDDDD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sv-SE" sz="1200" b="1"/>
          </a:p>
        </p:txBody>
      </p:sp>
      <p:sp>
        <p:nvSpPr>
          <p:cNvPr id="429090" name="Freeform 34"/>
          <p:cNvSpPr>
            <a:spLocks/>
          </p:cNvSpPr>
          <p:nvPr/>
        </p:nvSpPr>
        <p:spPr bwMode="auto">
          <a:xfrm>
            <a:off x="6886575" y="3856038"/>
            <a:ext cx="217488" cy="2730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" y="58"/>
              </a:cxn>
              <a:cxn ang="0">
                <a:pos x="136" y="164"/>
              </a:cxn>
              <a:cxn ang="0">
                <a:pos x="136" y="203"/>
              </a:cxn>
              <a:cxn ang="0">
                <a:pos x="96" y="164"/>
              </a:cxn>
              <a:cxn ang="0">
                <a:pos x="0" y="0"/>
              </a:cxn>
            </a:cxnLst>
            <a:rect l="0" t="0" r="r" b="b"/>
            <a:pathLst>
              <a:path w="137" h="204">
                <a:moveTo>
                  <a:pt x="0" y="0"/>
                </a:moveTo>
                <a:lnTo>
                  <a:pt x="64" y="58"/>
                </a:lnTo>
                <a:lnTo>
                  <a:pt x="136" y="164"/>
                </a:lnTo>
                <a:lnTo>
                  <a:pt x="136" y="203"/>
                </a:lnTo>
                <a:lnTo>
                  <a:pt x="96" y="164"/>
                </a:lnTo>
                <a:lnTo>
                  <a:pt x="0" y="0"/>
                </a:lnTo>
              </a:path>
            </a:pathLst>
          </a:custGeom>
          <a:solidFill>
            <a:srgbClr val="DDDDD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sv-SE" sz="1200" b="1"/>
          </a:p>
        </p:txBody>
      </p:sp>
      <p:sp>
        <p:nvSpPr>
          <p:cNvPr id="429091" name="AutoShape 35"/>
          <p:cNvSpPr>
            <a:spLocks noChangeArrowheads="1"/>
          </p:cNvSpPr>
          <p:nvPr/>
        </p:nvSpPr>
        <p:spPr bwMode="auto">
          <a:xfrm rot="-6521225" flipH="1" flipV="1">
            <a:off x="2224882" y="3112293"/>
            <a:ext cx="171450" cy="201613"/>
          </a:xfrm>
          <a:prstGeom prst="star5">
            <a:avLst/>
          </a:prstGeom>
          <a:gradFill rotWithShape="0">
            <a:gsLst>
              <a:gs pos="0">
                <a:srgbClr val="FFFF00"/>
              </a:gs>
              <a:gs pos="100000">
                <a:srgbClr val="000099"/>
              </a:gs>
            </a:gsLst>
            <a:lin ang="5400000" scaled="1"/>
          </a:gradFill>
          <a:ln w="3175">
            <a:solidFill>
              <a:srgbClr val="030713"/>
            </a:solidFill>
            <a:miter lim="800000"/>
            <a:headEnd/>
            <a:tailEnd/>
          </a:ln>
          <a:effectLst/>
        </p:spPr>
        <p:txBody>
          <a:bodyPr rot="10800000" vert="eaVert" wrap="none" anchor="ctr"/>
          <a:lstStyle/>
          <a:p>
            <a:endParaRPr lang="en-GB">
              <a:solidFill>
                <a:srgbClr val="FE9E32"/>
              </a:solidFill>
              <a:latin typeface="Times" charset="0"/>
            </a:endParaRPr>
          </a:p>
        </p:txBody>
      </p:sp>
      <p:sp>
        <p:nvSpPr>
          <p:cNvPr id="429092" name="AutoShape 36"/>
          <p:cNvSpPr>
            <a:spLocks noChangeArrowheads="1"/>
          </p:cNvSpPr>
          <p:nvPr/>
        </p:nvSpPr>
        <p:spPr bwMode="auto">
          <a:xfrm rot="-6521225" flipH="1" flipV="1">
            <a:off x="6898482" y="3840956"/>
            <a:ext cx="171450" cy="201613"/>
          </a:xfrm>
          <a:prstGeom prst="star5">
            <a:avLst/>
          </a:prstGeom>
          <a:gradFill rotWithShape="0">
            <a:gsLst>
              <a:gs pos="0">
                <a:srgbClr val="FFFF00"/>
              </a:gs>
              <a:gs pos="100000">
                <a:srgbClr val="000099"/>
              </a:gs>
            </a:gsLst>
            <a:lin ang="5400000" scaled="1"/>
          </a:gradFill>
          <a:ln w="3175">
            <a:solidFill>
              <a:srgbClr val="030713"/>
            </a:solidFill>
            <a:miter lim="800000"/>
            <a:headEnd/>
            <a:tailEnd/>
          </a:ln>
          <a:effectLst/>
        </p:spPr>
        <p:txBody>
          <a:bodyPr rot="10800000" vert="eaVert" wrap="none" anchor="ctr"/>
          <a:lstStyle/>
          <a:p>
            <a:endParaRPr lang="en-GB">
              <a:solidFill>
                <a:srgbClr val="FE9E32"/>
              </a:solidFill>
              <a:latin typeface="Times" charset="0"/>
            </a:endParaRPr>
          </a:p>
        </p:txBody>
      </p:sp>
      <p:sp>
        <p:nvSpPr>
          <p:cNvPr id="429093" name="AutoShape 37"/>
          <p:cNvSpPr>
            <a:spLocks noChangeArrowheads="1"/>
          </p:cNvSpPr>
          <p:nvPr/>
        </p:nvSpPr>
        <p:spPr bwMode="auto">
          <a:xfrm rot="-6521225" flipH="1" flipV="1">
            <a:off x="4817269" y="2405857"/>
            <a:ext cx="171450" cy="201612"/>
          </a:xfrm>
          <a:prstGeom prst="star5">
            <a:avLst/>
          </a:prstGeom>
          <a:gradFill rotWithShape="0">
            <a:gsLst>
              <a:gs pos="0">
                <a:srgbClr val="FFFF00"/>
              </a:gs>
              <a:gs pos="100000">
                <a:srgbClr val="000099"/>
              </a:gs>
            </a:gsLst>
            <a:lin ang="5400000" scaled="1"/>
          </a:gradFill>
          <a:ln w="3175">
            <a:solidFill>
              <a:srgbClr val="030713"/>
            </a:solidFill>
            <a:miter lim="800000"/>
            <a:headEnd/>
            <a:tailEnd/>
          </a:ln>
          <a:effectLst/>
        </p:spPr>
        <p:txBody>
          <a:bodyPr rot="10800000" vert="eaVert" wrap="none" anchor="ctr"/>
          <a:lstStyle/>
          <a:p>
            <a:endParaRPr lang="en-GB">
              <a:solidFill>
                <a:srgbClr val="2251D6"/>
              </a:solidFill>
              <a:latin typeface="Times" charset="0"/>
            </a:endParaRPr>
          </a:p>
        </p:txBody>
      </p:sp>
      <p:sp>
        <p:nvSpPr>
          <p:cNvPr id="429095" name="Text Box 39"/>
          <p:cNvSpPr txBox="1">
            <a:spLocks noChangeArrowheads="1"/>
          </p:cNvSpPr>
          <p:nvPr/>
        </p:nvSpPr>
        <p:spPr bwMode="auto">
          <a:xfrm>
            <a:off x="6096000" y="2363788"/>
            <a:ext cx="15795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Karlstein, Germany</a:t>
            </a:r>
          </a:p>
        </p:txBody>
      </p:sp>
      <p:sp>
        <p:nvSpPr>
          <p:cNvPr id="429096" name="Line 40"/>
          <p:cNvSpPr>
            <a:spLocks noChangeShapeType="1"/>
          </p:cNvSpPr>
          <p:nvPr/>
        </p:nvSpPr>
        <p:spPr bwMode="auto">
          <a:xfrm>
            <a:off x="1092200" y="2222500"/>
            <a:ext cx="1171575" cy="930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29097" name="Text Box 41"/>
          <p:cNvSpPr txBox="1">
            <a:spLocks noChangeArrowheads="1"/>
          </p:cNvSpPr>
          <p:nvPr/>
        </p:nvSpPr>
        <p:spPr bwMode="auto">
          <a:xfrm>
            <a:off x="7620000" y="5029200"/>
            <a:ext cx="9302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Singapore</a:t>
            </a:r>
          </a:p>
        </p:txBody>
      </p:sp>
      <p:sp>
        <p:nvSpPr>
          <p:cNvPr id="429098" name="Text Box 42"/>
          <p:cNvSpPr txBox="1">
            <a:spLocks noChangeArrowheads="1"/>
          </p:cNvSpPr>
          <p:nvPr/>
        </p:nvSpPr>
        <p:spPr bwMode="auto">
          <a:xfrm>
            <a:off x="7696200" y="1792288"/>
            <a:ext cx="12033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Beijing, China</a:t>
            </a:r>
          </a:p>
        </p:txBody>
      </p:sp>
      <p:sp>
        <p:nvSpPr>
          <p:cNvPr id="429099" name="Text Box 43"/>
          <p:cNvSpPr txBox="1">
            <a:spLocks noChangeArrowheads="1"/>
          </p:cNvSpPr>
          <p:nvPr/>
        </p:nvSpPr>
        <p:spPr bwMode="auto">
          <a:xfrm>
            <a:off x="5657850" y="1411288"/>
            <a:ext cx="19812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Antwerp, Belgium</a:t>
            </a:r>
          </a:p>
        </p:txBody>
      </p:sp>
      <p:sp>
        <p:nvSpPr>
          <p:cNvPr id="429100" name="Line 44"/>
          <p:cNvSpPr>
            <a:spLocks noChangeShapeType="1"/>
          </p:cNvSpPr>
          <p:nvPr/>
        </p:nvSpPr>
        <p:spPr bwMode="auto">
          <a:xfrm flipV="1">
            <a:off x="1371600" y="3368675"/>
            <a:ext cx="477838" cy="4413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29101" name="Line 45"/>
          <p:cNvSpPr>
            <a:spLocks noChangeShapeType="1"/>
          </p:cNvSpPr>
          <p:nvPr/>
        </p:nvSpPr>
        <p:spPr bwMode="auto">
          <a:xfrm flipV="1">
            <a:off x="1295400" y="3576638"/>
            <a:ext cx="768350" cy="1147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29102" name="Line 46"/>
          <p:cNvSpPr>
            <a:spLocks noChangeShapeType="1"/>
          </p:cNvSpPr>
          <p:nvPr/>
        </p:nvSpPr>
        <p:spPr bwMode="auto">
          <a:xfrm>
            <a:off x="4876800" y="1790700"/>
            <a:ext cx="41275" cy="434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29103" name="Line 47"/>
          <p:cNvSpPr>
            <a:spLocks noChangeShapeType="1"/>
          </p:cNvSpPr>
          <p:nvPr/>
        </p:nvSpPr>
        <p:spPr bwMode="auto">
          <a:xfrm flipV="1">
            <a:off x="4267200" y="2590800"/>
            <a:ext cx="4572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29104" name="Line 48"/>
          <p:cNvSpPr>
            <a:spLocks noChangeShapeType="1"/>
          </p:cNvSpPr>
          <p:nvPr/>
        </p:nvSpPr>
        <p:spPr bwMode="auto">
          <a:xfrm flipH="1" flipV="1">
            <a:off x="6934200" y="3962400"/>
            <a:ext cx="6096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29105" name="Line 49"/>
          <p:cNvSpPr>
            <a:spLocks noChangeShapeType="1"/>
          </p:cNvSpPr>
          <p:nvPr/>
        </p:nvSpPr>
        <p:spPr bwMode="auto">
          <a:xfrm flipH="1">
            <a:off x="7308850" y="1828800"/>
            <a:ext cx="387350" cy="11763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29106" name="Line 50"/>
          <p:cNvSpPr>
            <a:spLocks noChangeShapeType="1"/>
          </p:cNvSpPr>
          <p:nvPr/>
        </p:nvSpPr>
        <p:spPr bwMode="auto">
          <a:xfrm flipH="1">
            <a:off x="4953000" y="2057400"/>
            <a:ext cx="11684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29107" name="Line 51"/>
          <p:cNvSpPr>
            <a:spLocks noChangeShapeType="1"/>
          </p:cNvSpPr>
          <p:nvPr/>
        </p:nvSpPr>
        <p:spPr bwMode="auto">
          <a:xfrm flipV="1">
            <a:off x="3886200" y="2708275"/>
            <a:ext cx="1046163" cy="14827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29108" name="Text Box 52"/>
          <p:cNvSpPr txBox="1">
            <a:spLocks noChangeArrowheads="1"/>
          </p:cNvSpPr>
          <p:nvPr/>
        </p:nvSpPr>
        <p:spPr bwMode="auto">
          <a:xfrm>
            <a:off x="4419600" y="4724400"/>
            <a:ext cx="1162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/>
            <a:r>
              <a:rPr lang="en-US" sz="1200" b="1">
                <a:solidFill>
                  <a:srgbClr val="FF0000"/>
                </a:solidFill>
              </a:rPr>
              <a:t>Chelyabinsk,</a:t>
            </a:r>
          </a:p>
          <a:p>
            <a:pPr algn="l" eaLnBrk="1" hangingPunct="1"/>
            <a:r>
              <a:rPr lang="en-US" sz="1200" b="1">
                <a:solidFill>
                  <a:srgbClr val="FF0000"/>
                </a:solidFill>
              </a:rPr>
              <a:t>Russia</a:t>
            </a:r>
          </a:p>
        </p:txBody>
      </p:sp>
      <p:sp>
        <p:nvSpPr>
          <p:cNvPr id="429109" name="Rectangle 53"/>
          <p:cNvSpPr>
            <a:spLocks noGrp="1" noChangeArrowheads="1"/>
          </p:cNvSpPr>
          <p:nvPr>
            <p:ph type="title"/>
          </p:nvPr>
        </p:nvSpPr>
        <p:spPr>
          <a:xfrm>
            <a:off x="546100" y="0"/>
            <a:ext cx="8750300" cy="1143000"/>
          </a:xfrm>
          <a:noFill/>
          <a:ln/>
        </p:spPr>
        <p:txBody>
          <a:bodyPr/>
          <a:lstStyle/>
          <a:p>
            <a:r>
              <a:rPr lang="en-US"/>
              <a:t>Rosemount’s Global Facilities</a:t>
            </a:r>
            <a:br>
              <a:rPr lang="en-US"/>
            </a:br>
            <a:endParaRPr lang="en-US"/>
          </a:p>
        </p:txBody>
      </p:sp>
      <p:pic>
        <p:nvPicPr>
          <p:cNvPr id="429110" name="Picture 54" descr="new signage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 cstate="email"/>
          <a:srcRect/>
          <a:stretch>
            <a:fillRect/>
          </a:stretch>
        </p:blipFill>
        <p:spPr>
          <a:xfrm>
            <a:off x="2971800" y="2590800"/>
            <a:ext cx="1143000" cy="725488"/>
          </a:xfrm>
          <a:noFill/>
          <a:ln w="3175">
            <a:solidFill>
              <a:schemeClr val="tx1"/>
            </a:solidFill>
          </a:ln>
          <a:effectLst>
            <a:outerShdw dist="35921" dir="2700000" algn="ctr" rotWithShape="0">
              <a:srgbClr val="808080"/>
            </a:outerShdw>
          </a:effectLst>
        </p:spPr>
      </p:pic>
      <p:sp>
        <p:nvSpPr>
          <p:cNvPr id="429111" name="Line 55"/>
          <p:cNvSpPr>
            <a:spLocks noChangeShapeType="1"/>
          </p:cNvSpPr>
          <p:nvPr/>
        </p:nvSpPr>
        <p:spPr bwMode="auto">
          <a:xfrm flipV="1">
            <a:off x="4953000" y="2673350"/>
            <a:ext cx="1038225" cy="1289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sv-SE" sz="1200" b="1"/>
          </a:p>
        </p:txBody>
      </p:sp>
      <p:sp>
        <p:nvSpPr>
          <p:cNvPr id="429112" name="Text Box 56"/>
          <p:cNvSpPr txBox="1">
            <a:spLocks noChangeArrowheads="1"/>
          </p:cNvSpPr>
          <p:nvPr/>
        </p:nvSpPr>
        <p:spPr bwMode="auto">
          <a:xfrm>
            <a:off x="5934075" y="4819650"/>
            <a:ext cx="1133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Daman, India</a:t>
            </a:r>
          </a:p>
        </p:txBody>
      </p:sp>
      <p:sp>
        <p:nvSpPr>
          <p:cNvPr id="429113" name="Line 57"/>
          <p:cNvSpPr>
            <a:spLocks noChangeShapeType="1"/>
          </p:cNvSpPr>
          <p:nvPr/>
        </p:nvSpPr>
        <p:spPr bwMode="auto">
          <a:xfrm flipH="1" flipV="1">
            <a:off x="6172200" y="3276600"/>
            <a:ext cx="228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29114" name="AutoShape 58"/>
          <p:cNvSpPr>
            <a:spLocks noChangeArrowheads="1"/>
          </p:cNvSpPr>
          <p:nvPr/>
        </p:nvSpPr>
        <p:spPr bwMode="auto">
          <a:xfrm rot="-6521225" flipH="1" flipV="1">
            <a:off x="7217569" y="3015457"/>
            <a:ext cx="171450" cy="201612"/>
          </a:xfrm>
          <a:prstGeom prst="star5">
            <a:avLst/>
          </a:prstGeom>
          <a:gradFill rotWithShape="0">
            <a:gsLst>
              <a:gs pos="0">
                <a:srgbClr val="FFFF00"/>
              </a:gs>
              <a:gs pos="100000">
                <a:srgbClr val="000099"/>
              </a:gs>
            </a:gsLst>
            <a:lin ang="5400000" scaled="1"/>
          </a:gradFill>
          <a:ln w="3175">
            <a:solidFill>
              <a:srgbClr val="030713"/>
            </a:solidFill>
            <a:miter lim="800000"/>
            <a:headEnd/>
            <a:tailEnd/>
          </a:ln>
          <a:effectLst/>
        </p:spPr>
        <p:txBody>
          <a:bodyPr rot="10800000" vert="eaVert" wrap="none" anchor="ctr"/>
          <a:lstStyle/>
          <a:p>
            <a:endParaRPr lang="en-GB">
              <a:solidFill>
                <a:srgbClr val="FE9E32"/>
              </a:solidFill>
              <a:latin typeface="Times" charset="0"/>
            </a:endParaRPr>
          </a:p>
        </p:txBody>
      </p:sp>
      <p:sp>
        <p:nvSpPr>
          <p:cNvPr id="429115" name="AutoShape 59"/>
          <p:cNvSpPr>
            <a:spLocks noChangeArrowheads="1"/>
          </p:cNvSpPr>
          <p:nvPr/>
        </p:nvSpPr>
        <p:spPr bwMode="auto">
          <a:xfrm rot="-6521225" flipH="1" flipV="1">
            <a:off x="4860132" y="2186781"/>
            <a:ext cx="171450" cy="201613"/>
          </a:xfrm>
          <a:prstGeom prst="star5">
            <a:avLst/>
          </a:prstGeom>
          <a:gradFill rotWithShape="0">
            <a:gsLst>
              <a:gs pos="0">
                <a:srgbClr val="FFFF00"/>
              </a:gs>
              <a:gs pos="100000">
                <a:srgbClr val="000099"/>
              </a:gs>
            </a:gsLst>
            <a:lin ang="5400000" scaled="1"/>
          </a:gradFill>
          <a:ln w="3175">
            <a:solidFill>
              <a:srgbClr val="030713"/>
            </a:solidFill>
            <a:miter lim="800000"/>
            <a:headEnd/>
            <a:tailEnd/>
          </a:ln>
          <a:effectLst/>
        </p:spPr>
        <p:txBody>
          <a:bodyPr rot="10800000" vert="eaVert" wrap="none" anchor="ctr"/>
          <a:lstStyle/>
          <a:p>
            <a:endParaRPr lang="en-GB">
              <a:solidFill>
                <a:srgbClr val="FE9E32"/>
              </a:solidFill>
              <a:latin typeface="Times" charset="0"/>
            </a:endParaRPr>
          </a:p>
        </p:txBody>
      </p:sp>
      <p:sp>
        <p:nvSpPr>
          <p:cNvPr id="429116" name="Text Box 60"/>
          <p:cNvSpPr txBox="1">
            <a:spLocks noChangeArrowheads="1"/>
          </p:cNvSpPr>
          <p:nvPr/>
        </p:nvSpPr>
        <p:spPr bwMode="auto">
          <a:xfrm>
            <a:off x="2971800" y="3276600"/>
            <a:ext cx="10937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Slough, U.K</a:t>
            </a:r>
            <a:r>
              <a:rPr lang="en-US" sz="1200" b="1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29117" name="Line 61"/>
          <p:cNvSpPr>
            <a:spLocks noChangeShapeType="1"/>
          </p:cNvSpPr>
          <p:nvPr/>
        </p:nvSpPr>
        <p:spPr bwMode="auto">
          <a:xfrm flipV="1">
            <a:off x="3886200" y="2535238"/>
            <a:ext cx="592138" cy="2841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29118" name="AutoShape 62"/>
          <p:cNvSpPr>
            <a:spLocks noChangeArrowheads="1"/>
          </p:cNvSpPr>
          <p:nvPr/>
        </p:nvSpPr>
        <p:spPr bwMode="auto">
          <a:xfrm rot="-6521225" flipH="1" flipV="1">
            <a:off x="4461669" y="2404269"/>
            <a:ext cx="171450" cy="201612"/>
          </a:xfrm>
          <a:prstGeom prst="star5">
            <a:avLst/>
          </a:prstGeom>
          <a:gradFill rotWithShape="0">
            <a:gsLst>
              <a:gs pos="0">
                <a:srgbClr val="FFFF00"/>
              </a:gs>
              <a:gs pos="100000">
                <a:srgbClr val="000099"/>
              </a:gs>
            </a:gsLst>
            <a:lin ang="5400000" scaled="1"/>
          </a:gradFill>
          <a:ln w="3175">
            <a:solidFill>
              <a:srgbClr val="030713"/>
            </a:solidFill>
            <a:miter lim="800000"/>
            <a:headEnd/>
            <a:tailEnd/>
          </a:ln>
          <a:effectLst/>
        </p:spPr>
        <p:txBody>
          <a:bodyPr rot="10800000" vert="eaVert" wrap="none" anchor="ctr"/>
          <a:lstStyle/>
          <a:p>
            <a:endParaRPr lang="en-GB">
              <a:solidFill>
                <a:srgbClr val="2251D6"/>
              </a:solidFill>
              <a:latin typeface="Times" charset="0"/>
            </a:endParaRPr>
          </a:p>
        </p:txBody>
      </p:sp>
      <p:sp>
        <p:nvSpPr>
          <p:cNvPr id="429119" name="AutoShape 63"/>
          <p:cNvSpPr>
            <a:spLocks noChangeArrowheads="1"/>
          </p:cNvSpPr>
          <p:nvPr/>
        </p:nvSpPr>
        <p:spPr bwMode="auto">
          <a:xfrm rot="-6521225" flipH="1" flipV="1">
            <a:off x="4739482" y="2270918"/>
            <a:ext cx="171450" cy="201613"/>
          </a:xfrm>
          <a:prstGeom prst="star5">
            <a:avLst/>
          </a:prstGeom>
          <a:gradFill rotWithShape="0">
            <a:gsLst>
              <a:gs pos="0">
                <a:srgbClr val="FFFF00"/>
              </a:gs>
              <a:gs pos="100000">
                <a:srgbClr val="000099"/>
              </a:gs>
            </a:gsLst>
            <a:lin ang="5400000" scaled="1"/>
          </a:gradFill>
          <a:ln w="3175">
            <a:solidFill>
              <a:srgbClr val="030713"/>
            </a:solidFill>
            <a:miter lim="800000"/>
            <a:headEnd/>
            <a:tailEnd/>
          </a:ln>
          <a:effectLst/>
        </p:spPr>
        <p:txBody>
          <a:bodyPr rot="10800000" vert="eaVert" wrap="none" anchor="ctr"/>
          <a:lstStyle/>
          <a:p>
            <a:endParaRPr lang="en-GB">
              <a:solidFill>
                <a:srgbClr val="2251D6"/>
              </a:solidFill>
              <a:latin typeface="Times" charset="0"/>
            </a:endParaRPr>
          </a:p>
        </p:txBody>
      </p:sp>
      <p:sp>
        <p:nvSpPr>
          <p:cNvPr id="429120" name="Text Box 64"/>
          <p:cNvSpPr txBox="1">
            <a:spLocks noChangeArrowheads="1"/>
          </p:cNvSpPr>
          <p:nvPr/>
        </p:nvSpPr>
        <p:spPr bwMode="auto">
          <a:xfrm>
            <a:off x="2978150" y="1700213"/>
            <a:ext cx="15938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Naestved, Denmark</a:t>
            </a:r>
          </a:p>
        </p:txBody>
      </p:sp>
      <p:sp>
        <p:nvSpPr>
          <p:cNvPr id="429121" name="Line 65"/>
          <p:cNvSpPr>
            <a:spLocks noChangeShapeType="1"/>
          </p:cNvSpPr>
          <p:nvPr/>
        </p:nvSpPr>
        <p:spPr bwMode="auto">
          <a:xfrm>
            <a:off x="3962400" y="1905000"/>
            <a:ext cx="79375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29122" name="Text Box 66"/>
          <p:cNvSpPr txBox="1">
            <a:spLocks noChangeArrowheads="1"/>
          </p:cNvSpPr>
          <p:nvPr/>
        </p:nvSpPr>
        <p:spPr bwMode="auto">
          <a:xfrm>
            <a:off x="7799388" y="3141663"/>
            <a:ext cx="13446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Pusan, S. Korea</a:t>
            </a:r>
          </a:p>
        </p:txBody>
      </p:sp>
      <p:sp>
        <p:nvSpPr>
          <p:cNvPr id="429123" name="Text Box 67"/>
          <p:cNvSpPr txBox="1">
            <a:spLocks noChangeArrowheads="1"/>
          </p:cNvSpPr>
          <p:nvPr/>
        </p:nvSpPr>
        <p:spPr bwMode="auto">
          <a:xfrm>
            <a:off x="7724775" y="4249738"/>
            <a:ext cx="13811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Shanghai, China</a:t>
            </a:r>
          </a:p>
        </p:txBody>
      </p:sp>
      <p:sp>
        <p:nvSpPr>
          <p:cNvPr id="429124" name="AutoShape 68"/>
          <p:cNvSpPr>
            <a:spLocks noChangeArrowheads="1"/>
          </p:cNvSpPr>
          <p:nvPr/>
        </p:nvSpPr>
        <p:spPr bwMode="auto">
          <a:xfrm rot="-6521225" flipH="1" flipV="1">
            <a:off x="7254082" y="3167856"/>
            <a:ext cx="171450" cy="201613"/>
          </a:xfrm>
          <a:prstGeom prst="star5">
            <a:avLst/>
          </a:prstGeom>
          <a:gradFill rotWithShape="0">
            <a:gsLst>
              <a:gs pos="0">
                <a:srgbClr val="FFFF00"/>
              </a:gs>
              <a:gs pos="100000">
                <a:srgbClr val="000099"/>
              </a:gs>
            </a:gsLst>
            <a:lin ang="5400000" scaled="1"/>
          </a:gradFill>
          <a:ln w="3175">
            <a:solidFill>
              <a:srgbClr val="030713"/>
            </a:solidFill>
            <a:miter lim="800000"/>
            <a:headEnd/>
            <a:tailEnd/>
          </a:ln>
          <a:effectLst/>
        </p:spPr>
        <p:txBody>
          <a:bodyPr rot="10800000" vert="eaVert" wrap="none" anchor="ctr"/>
          <a:lstStyle/>
          <a:p>
            <a:endParaRPr lang="en-GB">
              <a:solidFill>
                <a:srgbClr val="FE9E32"/>
              </a:solidFill>
              <a:latin typeface="Times" charset="0"/>
            </a:endParaRPr>
          </a:p>
        </p:txBody>
      </p:sp>
      <p:sp>
        <p:nvSpPr>
          <p:cNvPr id="429125" name="AutoShape 69"/>
          <p:cNvSpPr>
            <a:spLocks noChangeArrowheads="1"/>
          </p:cNvSpPr>
          <p:nvPr/>
        </p:nvSpPr>
        <p:spPr bwMode="auto">
          <a:xfrm rot="-6521225" flipH="1" flipV="1">
            <a:off x="7509669" y="2937669"/>
            <a:ext cx="171450" cy="201612"/>
          </a:xfrm>
          <a:prstGeom prst="star5">
            <a:avLst/>
          </a:prstGeom>
          <a:gradFill rotWithShape="0">
            <a:gsLst>
              <a:gs pos="0">
                <a:srgbClr val="FFFF00"/>
              </a:gs>
              <a:gs pos="100000">
                <a:srgbClr val="000099"/>
              </a:gs>
            </a:gsLst>
            <a:lin ang="5400000" scaled="1"/>
          </a:gradFill>
          <a:ln w="3175">
            <a:solidFill>
              <a:srgbClr val="030713"/>
            </a:solidFill>
            <a:miter lim="800000"/>
            <a:headEnd/>
            <a:tailEnd/>
          </a:ln>
          <a:effectLst/>
        </p:spPr>
        <p:txBody>
          <a:bodyPr rot="10800000" vert="eaVert" wrap="none" anchor="ctr"/>
          <a:lstStyle/>
          <a:p>
            <a:endParaRPr lang="en-GB">
              <a:solidFill>
                <a:srgbClr val="FE9E32"/>
              </a:solidFill>
              <a:latin typeface="Times" charset="0"/>
            </a:endParaRPr>
          </a:p>
        </p:txBody>
      </p:sp>
      <p:sp>
        <p:nvSpPr>
          <p:cNvPr id="429126" name="Line 70"/>
          <p:cNvSpPr>
            <a:spLocks noChangeShapeType="1"/>
          </p:cNvSpPr>
          <p:nvPr/>
        </p:nvSpPr>
        <p:spPr bwMode="auto">
          <a:xfrm flipH="1" flipV="1">
            <a:off x="7356475" y="3244850"/>
            <a:ext cx="415925" cy="184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29127" name="Line 71"/>
          <p:cNvSpPr>
            <a:spLocks noChangeShapeType="1"/>
          </p:cNvSpPr>
          <p:nvPr/>
        </p:nvSpPr>
        <p:spPr bwMode="auto">
          <a:xfrm flipH="1">
            <a:off x="7620000" y="2971800"/>
            <a:ext cx="228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29128" name="AutoShape 72"/>
          <p:cNvSpPr>
            <a:spLocks noChangeArrowheads="1"/>
          </p:cNvSpPr>
          <p:nvPr/>
        </p:nvSpPr>
        <p:spPr bwMode="auto">
          <a:xfrm rot="-6521225" flipH="1" flipV="1">
            <a:off x="4614069" y="2556669"/>
            <a:ext cx="171450" cy="201612"/>
          </a:xfrm>
          <a:prstGeom prst="star5">
            <a:avLst/>
          </a:prstGeom>
          <a:gradFill rotWithShape="0">
            <a:gsLst>
              <a:gs pos="0">
                <a:srgbClr val="FFFF00"/>
              </a:gs>
              <a:gs pos="100000">
                <a:srgbClr val="000099"/>
              </a:gs>
            </a:gsLst>
            <a:lin ang="5400000" scaled="1"/>
          </a:gradFill>
          <a:ln w="3175">
            <a:solidFill>
              <a:srgbClr val="030713"/>
            </a:solidFill>
            <a:miter lim="800000"/>
            <a:headEnd/>
            <a:tailEnd/>
          </a:ln>
          <a:effectLst/>
        </p:spPr>
        <p:txBody>
          <a:bodyPr rot="10800000" vert="eaVert" wrap="none" anchor="ctr"/>
          <a:lstStyle/>
          <a:p>
            <a:endParaRPr lang="en-GB">
              <a:solidFill>
                <a:srgbClr val="2251D6"/>
              </a:solidFill>
              <a:latin typeface="Times" charset="0"/>
            </a:endParaRPr>
          </a:p>
        </p:txBody>
      </p:sp>
      <p:sp>
        <p:nvSpPr>
          <p:cNvPr id="429129" name="AutoShape 73"/>
          <p:cNvSpPr>
            <a:spLocks noChangeArrowheads="1"/>
          </p:cNvSpPr>
          <p:nvPr/>
        </p:nvSpPr>
        <p:spPr bwMode="auto">
          <a:xfrm rot="-6521225" flipH="1" flipV="1">
            <a:off x="4815682" y="2550318"/>
            <a:ext cx="171450" cy="201613"/>
          </a:xfrm>
          <a:prstGeom prst="star5">
            <a:avLst/>
          </a:prstGeom>
          <a:gradFill rotWithShape="0">
            <a:gsLst>
              <a:gs pos="0">
                <a:srgbClr val="FFFF00"/>
              </a:gs>
              <a:gs pos="100000">
                <a:srgbClr val="000099"/>
              </a:gs>
            </a:gsLst>
            <a:lin ang="5400000" scaled="1"/>
          </a:gradFill>
          <a:ln w="3175">
            <a:solidFill>
              <a:srgbClr val="030713"/>
            </a:solidFill>
            <a:miter lim="800000"/>
            <a:headEnd/>
            <a:tailEnd/>
          </a:ln>
          <a:effectLst/>
        </p:spPr>
        <p:txBody>
          <a:bodyPr rot="10800000" vert="eaVert" wrap="none" anchor="ctr"/>
          <a:lstStyle/>
          <a:p>
            <a:endParaRPr lang="en-GB">
              <a:solidFill>
                <a:srgbClr val="2251D6"/>
              </a:solidFill>
              <a:latin typeface="Times" charset="0"/>
            </a:endParaRPr>
          </a:p>
        </p:txBody>
      </p:sp>
      <p:sp>
        <p:nvSpPr>
          <p:cNvPr id="429130" name="AutoShape 74"/>
          <p:cNvSpPr>
            <a:spLocks noChangeArrowheads="1"/>
          </p:cNvSpPr>
          <p:nvPr/>
        </p:nvSpPr>
        <p:spPr bwMode="auto">
          <a:xfrm rot="-6521225" flipH="1" flipV="1">
            <a:off x="6138069" y="3185319"/>
            <a:ext cx="171450" cy="201612"/>
          </a:xfrm>
          <a:prstGeom prst="star5">
            <a:avLst/>
          </a:prstGeom>
          <a:gradFill rotWithShape="0">
            <a:gsLst>
              <a:gs pos="0">
                <a:srgbClr val="FFFF00"/>
              </a:gs>
              <a:gs pos="100000">
                <a:srgbClr val="000099"/>
              </a:gs>
            </a:gsLst>
            <a:lin ang="5400000" scaled="1"/>
          </a:gradFill>
          <a:ln w="3175">
            <a:solidFill>
              <a:srgbClr val="030713"/>
            </a:solidFill>
            <a:miter lim="800000"/>
            <a:headEnd/>
            <a:tailEnd/>
          </a:ln>
          <a:effectLst/>
        </p:spPr>
        <p:txBody>
          <a:bodyPr rot="10800000" vert="eaVert" wrap="none" anchor="ctr"/>
          <a:lstStyle/>
          <a:p>
            <a:endParaRPr lang="en-GB">
              <a:solidFill>
                <a:srgbClr val="2251D6"/>
              </a:solidFill>
              <a:latin typeface="Times" charset="0"/>
            </a:endParaRPr>
          </a:p>
        </p:txBody>
      </p:sp>
      <p:sp>
        <p:nvSpPr>
          <p:cNvPr id="429131" name="AutoShape 75"/>
          <p:cNvSpPr>
            <a:spLocks noChangeArrowheads="1"/>
          </p:cNvSpPr>
          <p:nvPr/>
        </p:nvSpPr>
        <p:spPr bwMode="auto">
          <a:xfrm rot="-6521225" flipH="1" flipV="1">
            <a:off x="5909469" y="2499519"/>
            <a:ext cx="171450" cy="201612"/>
          </a:xfrm>
          <a:prstGeom prst="star5">
            <a:avLst/>
          </a:prstGeom>
          <a:gradFill rotWithShape="0">
            <a:gsLst>
              <a:gs pos="0">
                <a:srgbClr val="FFFF00"/>
              </a:gs>
              <a:gs pos="100000">
                <a:srgbClr val="000099"/>
              </a:gs>
            </a:gsLst>
            <a:lin ang="5400000" scaled="1"/>
          </a:gradFill>
          <a:ln w="3175">
            <a:solidFill>
              <a:srgbClr val="030713"/>
            </a:solidFill>
            <a:miter lim="800000"/>
            <a:headEnd/>
            <a:tailEnd/>
          </a:ln>
          <a:effectLst/>
        </p:spPr>
        <p:txBody>
          <a:bodyPr rot="10800000" vert="eaVert" wrap="none" anchor="ctr"/>
          <a:lstStyle/>
          <a:p>
            <a:endParaRPr lang="en-GB">
              <a:solidFill>
                <a:srgbClr val="2251D6"/>
              </a:solidFill>
              <a:latin typeface="Times" charset="0"/>
            </a:endParaRPr>
          </a:p>
        </p:txBody>
      </p:sp>
      <p:sp>
        <p:nvSpPr>
          <p:cNvPr id="429132" name="AutoShape 76"/>
          <p:cNvSpPr>
            <a:spLocks noChangeArrowheads="1"/>
          </p:cNvSpPr>
          <p:nvPr/>
        </p:nvSpPr>
        <p:spPr bwMode="auto">
          <a:xfrm rot="-6521225" flipH="1" flipV="1">
            <a:off x="1996282" y="3413918"/>
            <a:ext cx="171450" cy="201613"/>
          </a:xfrm>
          <a:prstGeom prst="star5">
            <a:avLst/>
          </a:prstGeom>
          <a:gradFill rotWithShape="0">
            <a:gsLst>
              <a:gs pos="0">
                <a:srgbClr val="FFFF00"/>
              </a:gs>
              <a:gs pos="100000">
                <a:srgbClr val="000099"/>
              </a:gs>
            </a:gsLst>
            <a:lin ang="5400000" scaled="1"/>
          </a:gradFill>
          <a:ln w="3175">
            <a:solidFill>
              <a:srgbClr val="030713"/>
            </a:solidFill>
            <a:miter lim="800000"/>
            <a:headEnd/>
            <a:tailEnd/>
          </a:ln>
          <a:effectLst/>
        </p:spPr>
        <p:txBody>
          <a:bodyPr rot="10800000" vert="eaVert" wrap="none" anchor="ctr"/>
          <a:lstStyle/>
          <a:p>
            <a:endParaRPr lang="en-GB">
              <a:solidFill>
                <a:srgbClr val="2251D6"/>
              </a:solidFill>
              <a:latin typeface="Times" charset="0"/>
            </a:endParaRPr>
          </a:p>
        </p:txBody>
      </p:sp>
      <p:sp>
        <p:nvSpPr>
          <p:cNvPr id="429133" name="AutoShape 77"/>
          <p:cNvSpPr>
            <a:spLocks noChangeArrowheads="1"/>
          </p:cNvSpPr>
          <p:nvPr/>
        </p:nvSpPr>
        <p:spPr bwMode="auto">
          <a:xfrm rot="-6521225" flipH="1" flipV="1">
            <a:off x="1870869" y="3166269"/>
            <a:ext cx="171450" cy="201612"/>
          </a:xfrm>
          <a:prstGeom prst="star5">
            <a:avLst/>
          </a:prstGeom>
          <a:gradFill rotWithShape="0">
            <a:gsLst>
              <a:gs pos="0">
                <a:srgbClr val="FFFF00"/>
              </a:gs>
              <a:gs pos="100000">
                <a:srgbClr val="000099"/>
              </a:gs>
            </a:gsLst>
            <a:lin ang="5400000" scaled="1"/>
          </a:gradFill>
          <a:ln w="3175">
            <a:solidFill>
              <a:srgbClr val="030713"/>
            </a:solidFill>
            <a:miter lim="800000"/>
            <a:headEnd/>
            <a:tailEnd/>
          </a:ln>
          <a:effectLst/>
        </p:spPr>
        <p:txBody>
          <a:bodyPr rot="10800000" vert="eaVert" wrap="none" anchor="ctr"/>
          <a:lstStyle/>
          <a:p>
            <a:endParaRPr lang="en-GB">
              <a:solidFill>
                <a:srgbClr val="2251D6"/>
              </a:solidFill>
              <a:latin typeface="Times" charset="0"/>
            </a:endParaRPr>
          </a:p>
        </p:txBody>
      </p:sp>
      <p:sp>
        <p:nvSpPr>
          <p:cNvPr id="429134" name="Text Box 78"/>
          <p:cNvSpPr txBox="1">
            <a:spLocks noChangeArrowheads="1"/>
          </p:cNvSpPr>
          <p:nvPr/>
        </p:nvSpPr>
        <p:spPr bwMode="auto">
          <a:xfrm>
            <a:off x="4291013" y="1611313"/>
            <a:ext cx="18811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>
                <a:solidFill>
                  <a:srgbClr val="FF0000"/>
                </a:solidFill>
              </a:rPr>
              <a:t>Gothenburg, Sweden</a:t>
            </a:r>
          </a:p>
        </p:txBody>
      </p:sp>
      <p:pic>
        <p:nvPicPr>
          <p:cNvPr id="429135" name="Picture 79" descr="STP61080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3048000" y="1023938"/>
            <a:ext cx="1371600" cy="68897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sp>
        <p:nvSpPr>
          <p:cNvPr id="429136" name="Text Box 80"/>
          <p:cNvSpPr txBox="1">
            <a:spLocks noChangeArrowheads="1"/>
          </p:cNvSpPr>
          <p:nvPr/>
        </p:nvSpPr>
        <p:spPr bwMode="auto">
          <a:xfrm>
            <a:off x="7550150" y="6010275"/>
            <a:ext cx="1841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endParaRPr lang="sv-SE" sz="1200" b="1"/>
          </a:p>
        </p:txBody>
      </p:sp>
      <p:pic>
        <p:nvPicPr>
          <p:cNvPr id="429137" name="Picture 81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3263900" y="5684838"/>
            <a:ext cx="1231900" cy="92551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429138" name="AutoShape 82"/>
          <p:cNvSpPr>
            <a:spLocks noChangeArrowheads="1"/>
          </p:cNvSpPr>
          <p:nvPr/>
        </p:nvSpPr>
        <p:spPr bwMode="auto">
          <a:xfrm rot="-6521225" flipH="1" flipV="1">
            <a:off x="3159919" y="4904582"/>
            <a:ext cx="171450" cy="201612"/>
          </a:xfrm>
          <a:prstGeom prst="star5">
            <a:avLst/>
          </a:prstGeom>
          <a:gradFill rotWithShape="0">
            <a:gsLst>
              <a:gs pos="0">
                <a:srgbClr val="FFFF00"/>
              </a:gs>
              <a:gs pos="100000">
                <a:srgbClr val="000099"/>
              </a:gs>
            </a:gsLst>
            <a:lin ang="5400000" scaled="1"/>
          </a:gradFill>
          <a:ln w="3175">
            <a:solidFill>
              <a:srgbClr val="030713"/>
            </a:solidFill>
            <a:miter lim="800000"/>
            <a:headEnd/>
            <a:tailEnd/>
          </a:ln>
          <a:effectLst/>
        </p:spPr>
        <p:txBody>
          <a:bodyPr rot="10800000" vert="eaVert" wrap="none" anchor="ctr"/>
          <a:lstStyle/>
          <a:p>
            <a:endParaRPr lang="en-GB">
              <a:solidFill>
                <a:srgbClr val="2251D6"/>
              </a:solidFill>
              <a:latin typeface="Times" charset="0"/>
            </a:endParaRPr>
          </a:p>
        </p:txBody>
      </p:sp>
      <p:sp>
        <p:nvSpPr>
          <p:cNvPr id="429139" name="Text Box 83"/>
          <p:cNvSpPr txBox="1">
            <a:spLocks noChangeArrowheads="1"/>
          </p:cNvSpPr>
          <p:nvPr/>
        </p:nvSpPr>
        <p:spPr bwMode="auto">
          <a:xfrm>
            <a:off x="3003550" y="5449888"/>
            <a:ext cx="13779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Sorocaba, Brazil</a:t>
            </a:r>
          </a:p>
        </p:txBody>
      </p:sp>
      <p:sp>
        <p:nvSpPr>
          <p:cNvPr id="429140" name="Line 84"/>
          <p:cNvSpPr>
            <a:spLocks noChangeShapeType="1"/>
          </p:cNvSpPr>
          <p:nvPr/>
        </p:nvSpPr>
        <p:spPr bwMode="auto">
          <a:xfrm flipH="1" flipV="1">
            <a:off x="3254375" y="5051425"/>
            <a:ext cx="249238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pic>
        <p:nvPicPr>
          <p:cNvPr id="429141" name="Picture 85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4419600" y="3886200"/>
            <a:ext cx="1371600" cy="8112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429142" name="Picture 86" descr="STP62861"/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7848600" y="2227263"/>
            <a:ext cx="1231900" cy="92551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429143" name="Picture 87" descr="IMG_0853"/>
          <p:cNvPicPr>
            <a:picLocks noChangeAspect="1" noChangeArrowheads="1"/>
          </p:cNvPicPr>
          <p:nvPr/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7769225" y="3390900"/>
            <a:ext cx="1193800" cy="89693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sp>
        <p:nvSpPr>
          <p:cNvPr id="429144" name="AutoShape 88"/>
          <p:cNvSpPr>
            <a:spLocks noChangeArrowheads="1"/>
          </p:cNvSpPr>
          <p:nvPr/>
        </p:nvSpPr>
        <p:spPr bwMode="auto">
          <a:xfrm rot="-6521225" flipH="1" flipV="1">
            <a:off x="5806282" y="3261518"/>
            <a:ext cx="171450" cy="201613"/>
          </a:xfrm>
          <a:prstGeom prst="star5">
            <a:avLst/>
          </a:prstGeom>
          <a:gradFill rotWithShape="0">
            <a:gsLst>
              <a:gs pos="0">
                <a:srgbClr val="FFFF00"/>
              </a:gs>
              <a:gs pos="100000">
                <a:srgbClr val="000099"/>
              </a:gs>
            </a:gsLst>
            <a:lin ang="5400000" scaled="1"/>
          </a:gradFill>
          <a:ln w="3175">
            <a:solidFill>
              <a:srgbClr val="030713"/>
            </a:solidFill>
            <a:miter lim="800000"/>
            <a:headEnd/>
            <a:tailEnd/>
          </a:ln>
          <a:effectLst/>
        </p:spPr>
        <p:txBody>
          <a:bodyPr rot="10800000" vert="eaVert" wrap="none" anchor="ctr"/>
          <a:lstStyle/>
          <a:p>
            <a:endParaRPr lang="en-GB">
              <a:solidFill>
                <a:srgbClr val="2251D6"/>
              </a:solidFill>
              <a:latin typeface="Times" charset="0"/>
            </a:endParaRPr>
          </a:p>
        </p:txBody>
      </p:sp>
      <p:sp>
        <p:nvSpPr>
          <p:cNvPr id="429145" name="Line 89"/>
          <p:cNvSpPr>
            <a:spLocks noChangeShapeType="1"/>
          </p:cNvSpPr>
          <p:nvPr/>
        </p:nvSpPr>
        <p:spPr bwMode="auto">
          <a:xfrm flipV="1">
            <a:off x="5867400" y="3429000"/>
            <a:ext cx="4445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sv-SE" sz="1200" b="1"/>
          </a:p>
        </p:txBody>
      </p:sp>
      <p:pic>
        <p:nvPicPr>
          <p:cNvPr id="429146" name="Picture 3" descr="JULY REV-2 "/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5181600" y="5181600"/>
            <a:ext cx="1524000" cy="9525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</p:pic>
      <p:sp>
        <p:nvSpPr>
          <p:cNvPr id="429147" name="Text Box 91"/>
          <p:cNvSpPr txBox="1">
            <a:spLocks noChangeArrowheads="1"/>
          </p:cNvSpPr>
          <p:nvPr/>
        </p:nvSpPr>
        <p:spPr bwMode="auto">
          <a:xfrm>
            <a:off x="5410200" y="6172200"/>
            <a:ext cx="12398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Dubai, </a:t>
            </a:r>
            <a:r>
              <a:rPr lang="en-US" sz="1200" b="1" smtClean="0">
                <a:solidFill>
                  <a:srgbClr val="FF0000"/>
                </a:solidFill>
              </a:rPr>
              <a:t>UAE</a:t>
            </a:r>
            <a:endParaRPr lang="en-US" sz="1200" b="1">
              <a:solidFill>
                <a:srgbClr val="FF0000"/>
              </a:solidFill>
            </a:endParaRPr>
          </a:p>
        </p:txBody>
      </p:sp>
      <p:sp>
        <p:nvSpPr>
          <p:cNvPr id="429148" name="Rectangle 92"/>
          <p:cNvSpPr>
            <a:spLocks noChangeArrowheads="1"/>
          </p:cNvSpPr>
          <p:nvPr/>
        </p:nvSpPr>
        <p:spPr bwMode="auto">
          <a:xfrm>
            <a:off x="-228600" y="2590800"/>
            <a:ext cx="20574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sz="1200" b="1">
                <a:solidFill>
                  <a:srgbClr val="FF0000"/>
                </a:solidFill>
              </a:rPr>
              <a:t>Chanhassen, USA</a:t>
            </a:r>
            <a:r>
              <a:rPr lang="en-US" sz="900" b="1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429149" name="Picture 93" descr="facpic2"/>
          <p:cNvPicPr>
            <a:picLocks noChangeAspect="1" noChangeArrowheads="1"/>
          </p:cNvPicPr>
          <p:nvPr/>
        </p:nvPicPr>
        <p:blipFill>
          <a:blip r:embed="rId10" cstate="email"/>
          <a:srcRect/>
          <a:stretch>
            <a:fillRect/>
          </a:stretch>
        </p:blipFill>
        <p:spPr bwMode="auto">
          <a:xfrm>
            <a:off x="42863" y="1606550"/>
            <a:ext cx="1371600" cy="984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429150" name="Picture 94" descr="DSC_0353_small"/>
          <p:cNvPicPr>
            <a:picLocks noChangeAspect="1" noChangeArrowheads="1"/>
          </p:cNvPicPr>
          <p:nvPr/>
        </p:nvPicPr>
        <p:blipFill>
          <a:blip r:embed="rId11" cstate="email"/>
          <a:srcRect/>
          <a:stretch>
            <a:fillRect/>
          </a:stretch>
        </p:blipFill>
        <p:spPr bwMode="auto">
          <a:xfrm>
            <a:off x="2806700" y="3911600"/>
            <a:ext cx="1384300" cy="920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429151" name="Picture 95"/>
          <p:cNvPicPr>
            <a:picLocks noChangeAspect="1" noChangeArrowheads="1"/>
          </p:cNvPicPr>
          <p:nvPr/>
        </p:nvPicPr>
        <p:blipFill>
          <a:blip r:embed="rId12" cstate="email"/>
          <a:srcRect/>
          <a:stretch>
            <a:fillRect/>
          </a:stretch>
        </p:blipFill>
        <p:spPr bwMode="auto">
          <a:xfrm>
            <a:off x="7391400" y="5257800"/>
            <a:ext cx="1524000" cy="9890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</p:pic>
      <p:pic>
        <p:nvPicPr>
          <p:cNvPr id="429152" name="Picture 96"/>
          <p:cNvPicPr>
            <a:picLocks noChangeAspect="1" noChangeArrowheads="1"/>
          </p:cNvPicPr>
          <p:nvPr/>
        </p:nvPicPr>
        <p:blipFill>
          <a:blip r:embed="rId13" cstate="email"/>
          <a:srcRect l="2895" t="2258" r="5211" b="1505"/>
          <a:stretch>
            <a:fillRect/>
          </a:stretch>
        </p:blipFill>
        <p:spPr bwMode="auto">
          <a:xfrm rot="5400000">
            <a:off x="6115050" y="4038601"/>
            <a:ext cx="712787" cy="96361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</p:pic>
      <p:grpSp>
        <p:nvGrpSpPr>
          <p:cNvPr id="2" name="Group 97"/>
          <p:cNvGrpSpPr>
            <a:grpSpLocks/>
          </p:cNvGrpSpPr>
          <p:nvPr/>
        </p:nvGrpSpPr>
        <p:grpSpPr bwMode="auto">
          <a:xfrm>
            <a:off x="50800" y="3228975"/>
            <a:ext cx="1306513" cy="1273175"/>
            <a:chOff x="257" y="1938"/>
            <a:chExt cx="546" cy="450"/>
          </a:xfrm>
        </p:grpSpPr>
        <p:sp>
          <p:nvSpPr>
            <p:cNvPr id="429154" name="Text Box 98"/>
            <p:cNvSpPr txBox="1">
              <a:spLocks noChangeArrowheads="1"/>
            </p:cNvSpPr>
            <p:nvPr/>
          </p:nvSpPr>
          <p:spPr bwMode="auto">
            <a:xfrm>
              <a:off x="315" y="2291"/>
              <a:ext cx="488" cy="9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 b="1">
                  <a:solidFill>
                    <a:srgbClr val="FF0000"/>
                  </a:solidFill>
                </a:rPr>
                <a:t>Boulder, USA</a:t>
              </a:r>
            </a:p>
          </p:txBody>
        </p:sp>
        <p:pic>
          <p:nvPicPr>
            <p:cNvPr id="429155" name="Picture 99"/>
            <p:cNvPicPr>
              <a:picLocks noChangeAspect="1" noChangeArrowheads="1"/>
            </p:cNvPicPr>
            <p:nvPr/>
          </p:nvPicPr>
          <p:blipFill>
            <a:blip r:embed="rId14" cstate="email"/>
            <a:srcRect/>
            <a:stretch>
              <a:fillRect/>
            </a:stretch>
          </p:blipFill>
          <p:spPr bwMode="auto">
            <a:xfrm>
              <a:off x="257" y="1938"/>
              <a:ext cx="541" cy="3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</p:pic>
      </p:grpSp>
      <p:grpSp>
        <p:nvGrpSpPr>
          <p:cNvPr id="3" name="Group 100"/>
          <p:cNvGrpSpPr>
            <a:grpSpLocks/>
          </p:cNvGrpSpPr>
          <p:nvPr/>
        </p:nvGrpSpPr>
        <p:grpSpPr bwMode="auto">
          <a:xfrm>
            <a:off x="423863" y="4711700"/>
            <a:ext cx="1938337" cy="1308100"/>
            <a:chOff x="363" y="2640"/>
            <a:chExt cx="1221" cy="824"/>
          </a:xfrm>
        </p:grpSpPr>
        <p:sp>
          <p:nvSpPr>
            <p:cNvPr id="429157" name="Text Box 101"/>
            <p:cNvSpPr txBox="1">
              <a:spLocks noChangeArrowheads="1"/>
            </p:cNvSpPr>
            <p:nvPr/>
          </p:nvSpPr>
          <p:spPr bwMode="auto">
            <a:xfrm>
              <a:off x="363" y="2640"/>
              <a:ext cx="787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 b="1">
                  <a:solidFill>
                    <a:srgbClr val="FF0000"/>
                  </a:solidFill>
                </a:rPr>
                <a:t>Brenham, USA</a:t>
              </a:r>
            </a:p>
          </p:txBody>
        </p:sp>
        <p:pic>
          <p:nvPicPr>
            <p:cNvPr id="429158" name="Picture 102" descr="panoramaPICtx"/>
            <p:cNvPicPr>
              <a:picLocks noChangeAspect="1" noChangeArrowheads="1"/>
            </p:cNvPicPr>
            <p:nvPr/>
          </p:nvPicPr>
          <p:blipFill>
            <a:blip r:embed="rId15" cstate="email"/>
            <a:srcRect/>
            <a:stretch>
              <a:fillRect/>
            </a:stretch>
          </p:blipFill>
          <p:spPr bwMode="auto">
            <a:xfrm>
              <a:off x="436" y="2792"/>
              <a:ext cx="1148" cy="6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</p:pic>
      </p:grpSp>
      <p:pic>
        <p:nvPicPr>
          <p:cNvPr id="429159" name="Picture 103" descr="Gebouw4"/>
          <p:cNvPicPr>
            <a:picLocks noChangeAspect="1" noChangeArrowheads="1"/>
          </p:cNvPicPr>
          <p:nvPr/>
        </p:nvPicPr>
        <p:blipFill>
          <a:blip r:embed="rId16" cstate="email"/>
          <a:srcRect/>
          <a:stretch>
            <a:fillRect/>
          </a:stretch>
        </p:blipFill>
        <p:spPr bwMode="auto">
          <a:xfrm>
            <a:off x="5857875" y="688975"/>
            <a:ext cx="1524000" cy="758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grpSp>
        <p:nvGrpSpPr>
          <p:cNvPr id="4" name="Group 104"/>
          <p:cNvGrpSpPr>
            <a:grpSpLocks/>
          </p:cNvGrpSpPr>
          <p:nvPr/>
        </p:nvGrpSpPr>
        <p:grpSpPr bwMode="auto">
          <a:xfrm>
            <a:off x="1163638" y="1157288"/>
            <a:ext cx="1905000" cy="1030287"/>
            <a:chOff x="752" y="912"/>
            <a:chExt cx="772" cy="476"/>
          </a:xfrm>
        </p:grpSpPr>
        <p:pic>
          <p:nvPicPr>
            <p:cNvPr id="429161" name="Picture 105"/>
            <p:cNvPicPr>
              <a:picLocks noChangeAspect="1" noChangeArrowheads="1"/>
            </p:cNvPicPr>
            <p:nvPr/>
          </p:nvPicPr>
          <p:blipFill>
            <a:blip r:embed="rId17" cstate="email"/>
            <a:srcRect/>
            <a:stretch>
              <a:fillRect/>
            </a:stretch>
          </p:blipFill>
          <p:spPr bwMode="auto">
            <a:xfrm>
              <a:off x="912" y="912"/>
              <a:ext cx="547" cy="356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</p:pic>
        <p:sp>
          <p:nvSpPr>
            <p:cNvPr id="429162" name="Rectangle 106"/>
            <p:cNvSpPr>
              <a:spLocks noChangeArrowheads="1"/>
            </p:cNvSpPr>
            <p:nvPr/>
          </p:nvSpPr>
          <p:spPr bwMode="auto">
            <a:xfrm>
              <a:off x="752" y="1270"/>
              <a:ext cx="772" cy="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sz="1200" b="1">
                  <a:solidFill>
                    <a:srgbClr val="FF0000"/>
                  </a:solidFill>
                </a:rPr>
                <a:t>Eden Prairie, USA</a:t>
              </a:r>
              <a:r>
                <a:rPr lang="en-US" sz="900" b="1">
                  <a:solidFill>
                    <a:srgbClr val="FF0000"/>
                  </a:solidFill>
                </a:rPr>
                <a:t> </a:t>
              </a:r>
            </a:p>
          </p:txBody>
        </p:sp>
      </p:grpSp>
      <p:sp>
        <p:nvSpPr>
          <p:cNvPr id="429163" name="Line 107"/>
          <p:cNvSpPr>
            <a:spLocks noChangeShapeType="1"/>
          </p:cNvSpPr>
          <p:nvPr/>
        </p:nvSpPr>
        <p:spPr bwMode="auto">
          <a:xfrm>
            <a:off x="2209800" y="1905000"/>
            <a:ext cx="41275" cy="1184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pic>
        <p:nvPicPr>
          <p:cNvPr id="429164" name="Picture 108" descr="Gebäude"/>
          <p:cNvPicPr>
            <a:picLocks noChangeAspect="1" noChangeArrowheads="1"/>
          </p:cNvPicPr>
          <p:nvPr/>
        </p:nvPicPr>
        <p:blipFill>
          <a:blip r:embed="rId18" cstate="email"/>
          <a:srcRect/>
          <a:stretch>
            <a:fillRect/>
          </a:stretch>
        </p:blipFill>
        <p:spPr bwMode="auto">
          <a:xfrm>
            <a:off x="6164263" y="1760538"/>
            <a:ext cx="1379537" cy="6286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429165" name="Picture 109" descr="Saab Photo build3sm"/>
          <p:cNvPicPr>
            <a:picLocks noChangeAspect="1" noChangeArrowheads="1"/>
          </p:cNvPicPr>
          <p:nvPr/>
        </p:nvPicPr>
        <p:blipFill>
          <a:blip r:embed="rId19" cstate="email"/>
          <a:srcRect/>
          <a:stretch>
            <a:fillRect/>
          </a:stretch>
        </p:blipFill>
        <p:spPr bwMode="auto">
          <a:xfrm>
            <a:off x="4487863" y="808038"/>
            <a:ext cx="1303337" cy="785812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429166" name="AutoShape 110"/>
          <p:cNvSpPr>
            <a:spLocks noChangeArrowheads="1"/>
          </p:cNvSpPr>
          <p:nvPr/>
        </p:nvSpPr>
        <p:spPr bwMode="auto">
          <a:xfrm rot="-6521225" flipH="1" flipV="1">
            <a:off x="7254082" y="3510756"/>
            <a:ext cx="171450" cy="201613"/>
          </a:xfrm>
          <a:prstGeom prst="star5">
            <a:avLst/>
          </a:prstGeom>
          <a:gradFill rotWithShape="0">
            <a:gsLst>
              <a:gs pos="0">
                <a:srgbClr val="FFFF00"/>
              </a:gs>
              <a:gs pos="100000">
                <a:srgbClr val="000099"/>
              </a:gs>
            </a:gsLst>
            <a:lin ang="5400000" scaled="1"/>
          </a:gradFill>
          <a:ln w="3175">
            <a:solidFill>
              <a:srgbClr val="030713"/>
            </a:solidFill>
            <a:miter lim="800000"/>
            <a:headEnd/>
            <a:tailEnd/>
          </a:ln>
          <a:effectLst/>
        </p:spPr>
        <p:txBody>
          <a:bodyPr rot="10800000" vert="eaVert" wrap="none" anchor="ctr"/>
          <a:lstStyle/>
          <a:p>
            <a:endParaRPr lang="en-GB">
              <a:solidFill>
                <a:srgbClr val="FE9E32"/>
              </a:solidFill>
              <a:latin typeface="Times" charset="0"/>
            </a:endParaRPr>
          </a:p>
        </p:txBody>
      </p:sp>
      <p:sp>
        <p:nvSpPr>
          <p:cNvPr id="429167" name="Line 111"/>
          <p:cNvSpPr>
            <a:spLocks noChangeShapeType="1"/>
          </p:cNvSpPr>
          <p:nvPr/>
        </p:nvSpPr>
        <p:spPr bwMode="auto">
          <a:xfrm flipH="1" flipV="1">
            <a:off x="7315200" y="3657600"/>
            <a:ext cx="9144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29168" name="Text Box 112"/>
          <p:cNvSpPr txBox="1">
            <a:spLocks noChangeArrowheads="1"/>
          </p:cNvSpPr>
          <p:nvPr/>
        </p:nvSpPr>
        <p:spPr bwMode="auto">
          <a:xfrm>
            <a:off x="8027988" y="4648200"/>
            <a:ext cx="11160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Manila, Philippines</a:t>
            </a:r>
          </a:p>
        </p:txBody>
      </p:sp>
      <p:pic>
        <p:nvPicPr>
          <p:cNvPr id="429169" name="Picture 113" descr="BMMC"/>
          <p:cNvPicPr>
            <a:picLocks noChangeAspect="1" noChangeArrowheads="1"/>
          </p:cNvPicPr>
          <p:nvPr/>
        </p:nvPicPr>
        <p:blipFill>
          <a:blip r:embed="rId20" cstate="email"/>
          <a:srcRect/>
          <a:stretch>
            <a:fillRect/>
          </a:stretch>
        </p:blipFill>
        <p:spPr bwMode="auto">
          <a:xfrm>
            <a:off x="7543800" y="838200"/>
            <a:ext cx="1447800" cy="968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29094" name="Text Box 38"/>
          <p:cNvSpPr txBox="1">
            <a:spLocks noChangeArrowheads="1"/>
          </p:cNvSpPr>
          <p:nvPr/>
        </p:nvSpPr>
        <p:spPr bwMode="auto">
          <a:xfrm>
            <a:off x="2514600" y="3687763"/>
            <a:ext cx="19812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</a:rPr>
              <a:t>Wessling</a:t>
            </a:r>
            <a:r>
              <a:rPr lang="en-US" sz="1200" b="1" dirty="0">
                <a:solidFill>
                  <a:srgbClr val="FF0000"/>
                </a:solidFill>
              </a:rPr>
              <a:t>, Germany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1" name="Rectangle 3"/>
          <p:cNvSpPr>
            <a:spLocks noGrp="1" noChangeArrowheads="1"/>
          </p:cNvSpPr>
          <p:nvPr>
            <p:ph type="title"/>
          </p:nvPr>
        </p:nvSpPr>
        <p:spPr>
          <a:xfrm>
            <a:off x="476250" y="406400"/>
            <a:ext cx="8667750" cy="603250"/>
          </a:xfrm>
        </p:spPr>
        <p:txBody>
          <a:bodyPr/>
          <a:lstStyle/>
          <a:p>
            <a:r>
              <a:rPr lang="en-US" sz="2800" dirty="0" smtClean="0"/>
              <a:t>Level &amp; Marine </a:t>
            </a:r>
            <a:r>
              <a:rPr lang="en-US" sz="2800" dirty="0"/>
              <a:t>Within </a:t>
            </a:r>
            <a:r>
              <a:rPr lang="en-US" sz="2800" dirty="0" smtClean="0"/>
              <a:t>the </a:t>
            </a:r>
            <a:r>
              <a:rPr lang="en-US" sz="2800" dirty="0"/>
              <a:t>Emerson Organization</a:t>
            </a:r>
          </a:p>
        </p:txBody>
      </p:sp>
      <p:sp>
        <p:nvSpPr>
          <p:cNvPr id="51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AE57E-A82B-43FD-B123-98AE290C9699}" type="slidenum">
              <a:rPr lang="en-US"/>
              <a:pPr/>
              <a:t>12</a:t>
            </a:fld>
            <a:endParaRPr lang="en-US"/>
          </a:p>
        </p:txBody>
      </p:sp>
      <p:sp>
        <p:nvSpPr>
          <p:cNvPr id="437250" name="Line 2"/>
          <p:cNvSpPr>
            <a:spLocks noChangeShapeType="1"/>
          </p:cNvSpPr>
          <p:nvPr/>
        </p:nvSpPr>
        <p:spPr bwMode="auto">
          <a:xfrm flipH="1" flipV="1">
            <a:off x="4197350" y="3365500"/>
            <a:ext cx="3175" cy="2305050"/>
          </a:xfrm>
          <a:prstGeom prst="line">
            <a:avLst/>
          </a:prstGeom>
          <a:noFill/>
          <a:ln w="28575">
            <a:solidFill>
              <a:srgbClr val="5F5F5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37252" name="Rectangle 4"/>
          <p:cNvSpPr>
            <a:spLocks noChangeArrowheads="1"/>
          </p:cNvSpPr>
          <p:nvPr/>
        </p:nvSpPr>
        <p:spPr bwMode="auto">
          <a:xfrm>
            <a:off x="2282825" y="2251075"/>
            <a:ext cx="1981200" cy="606425"/>
          </a:xfrm>
          <a:prstGeom prst="rect">
            <a:avLst/>
          </a:prstGeom>
          <a:solidFill>
            <a:srgbClr val="0000FF"/>
          </a:solidFill>
          <a:ln w="25400">
            <a:solidFill>
              <a:srgbClr val="232323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0488" tIns="44450" rIns="90488" bIns="44450" anchor="ctr" anchorCtr="1"/>
          <a:lstStyle/>
          <a:p>
            <a:r>
              <a:rPr lang="en-US" sz="1400" b="1">
                <a:solidFill>
                  <a:srgbClr val="FFFFFF"/>
                </a:solidFill>
              </a:rPr>
              <a:t>Emerson Process </a:t>
            </a:r>
            <a:br>
              <a:rPr lang="en-US" sz="1400" b="1">
                <a:solidFill>
                  <a:srgbClr val="FFFFFF"/>
                </a:solidFill>
              </a:rPr>
            </a:br>
            <a:r>
              <a:rPr lang="en-US" sz="1400" b="1">
                <a:solidFill>
                  <a:srgbClr val="FFFFFF"/>
                </a:solidFill>
              </a:rPr>
              <a:t>Management</a:t>
            </a:r>
          </a:p>
        </p:txBody>
      </p:sp>
      <p:sp>
        <p:nvSpPr>
          <p:cNvPr id="437253" name="Rectangle 5"/>
          <p:cNvSpPr>
            <a:spLocks noChangeArrowheads="1"/>
          </p:cNvSpPr>
          <p:nvPr/>
        </p:nvSpPr>
        <p:spPr bwMode="auto">
          <a:xfrm>
            <a:off x="2533650" y="3024188"/>
            <a:ext cx="1744663" cy="371475"/>
          </a:xfrm>
          <a:prstGeom prst="rect">
            <a:avLst/>
          </a:prstGeom>
          <a:solidFill>
            <a:srgbClr val="2F85BF"/>
          </a:solidFill>
          <a:ln w="25400">
            <a:solidFill>
              <a:srgbClr val="232323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0488" tIns="44450" rIns="90488" bIns="44450" anchor="ctr" anchorCtr="1"/>
          <a:lstStyle/>
          <a:p>
            <a:r>
              <a:rPr lang="en-US" sz="1600" b="1">
                <a:solidFill>
                  <a:srgbClr val="FFFFFF"/>
                </a:solidFill>
              </a:rPr>
              <a:t>Rosemount</a:t>
            </a:r>
          </a:p>
        </p:txBody>
      </p:sp>
      <p:sp>
        <p:nvSpPr>
          <p:cNvPr id="437254" name="Rectangle 6"/>
          <p:cNvSpPr>
            <a:spLocks noChangeArrowheads="1"/>
          </p:cNvSpPr>
          <p:nvPr/>
        </p:nvSpPr>
        <p:spPr bwMode="auto">
          <a:xfrm>
            <a:off x="2649538" y="3517900"/>
            <a:ext cx="1433512" cy="331788"/>
          </a:xfrm>
          <a:prstGeom prst="rect">
            <a:avLst/>
          </a:prstGeom>
          <a:solidFill>
            <a:srgbClr val="0000FF"/>
          </a:solidFill>
          <a:ln w="25400">
            <a:solidFill>
              <a:srgbClr val="232323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0488" tIns="44450" rIns="90488" bIns="44450" anchor="ctr" anchorCtr="1"/>
          <a:lstStyle/>
          <a:p>
            <a:r>
              <a:rPr lang="en-US" sz="1400" b="1">
                <a:solidFill>
                  <a:srgbClr val="FFFFFF"/>
                </a:solidFill>
              </a:rPr>
              <a:t>Pressure</a:t>
            </a:r>
          </a:p>
        </p:txBody>
      </p:sp>
      <p:sp>
        <p:nvSpPr>
          <p:cNvPr id="437255" name="Line 7"/>
          <p:cNvSpPr>
            <a:spLocks noChangeShapeType="1"/>
          </p:cNvSpPr>
          <p:nvPr/>
        </p:nvSpPr>
        <p:spPr bwMode="auto">
          <a:xfrm>
            <a:off x="2405063" y="2844800"/>
            <a:ext cx="3175" cy="38036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37256" name="Line 8"/>
          <p:cNvSpPr>
            <a:spLocks noChangeShapeType="1"/>
          </p:cNvSpPr>
          <p:nvPr/>
        </p:nvSpPr>
        <p:spPr bwMode="auto">
          <a:xfrm flipV="1">
            <a:off x="469900" y="0"/>
            <a:ext cx="0" cy="60579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37257" name="Line 9"/>
          <p:cNvSpPr>
            <a:spLocks noChangeShapeType="1"/>
          </p:cNvSpPr>
          <p:nvPr/>
        </p:nvSpPr>
        <p:spPr bwMode="auto">
          <a:xfrm>
            <a:off x="0" y="1087438"/>
            <a:ext cx="87249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37259" name="Rectangle 11"/>
          <p:cNvSpPr>
            <a:spLocks noChangeArrowheads="1"/>
          </p:cNvSpPr>
          <p:nvPr/>
        </p:nvSpPr>
        <p:spPr bwMode="auto">
          <a:xfrm>
            <a:off x="2665413" y="3962400"/>
            <a:ext cx="1433512" cy="331788"/>
          </a:xfrm>
          <a:prstGeom prst="rect">
            <a:avLst/>
          </a:prstGeom>
          <a:solidFill>
            <a:srgbClr val="0000FF"/>
          </a:solidFill>
          <a:ln w="25400">
            <a:solidFill>
              <a:srgbClr val="232323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0488" tIns="44450" rIns="90488" bIns="44450" anchor="ctr" anchorCtr="1"/>
          <a:lstStyle/>
          <a:p>
            <a:r>
              <a:rPr lang="en-US" sz="1400" b="1">
                <a:solidFill>
                  <a:srgbClr val="FFFFFF"/>
                </a:solidFill>
              </a:rPr>
              <a:t>Temperature</a:t>
            </a:r>
          </a:p>
        </p:txBody>
      </p:sp>
      <p:pic>
        <p:nvPicPr>
          <p:cNvPr id="437260" name="Picture 12" descr="emerson_log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3497263" y="1144588"/>
            <a:ext cx="2133600" cy="884237"/>
          </a:xfrm>
          <a:prstGeom prst="rect">
            <a:avLst/>
          </a:prstGeom>
          <a:noFill/>
        </p:spPr>
      </p:pic>
      <p:sp>
        <p:nvSpPr>
          <p:cNvPr id="437261" name="Rectangle 13"/>
          <p:cNvSpPr>
            <a:spLocks noChangeArrowheads="1"/>
          </p:cNvSpPr>
          <p:nvPr/>
        </p:nvSpPr>
        <p:spPr bwMode="auto">
          <a:xfrm>
            <a:off x="4267200" y="4737100"/>
            <a:ext cx="1393825" cy="668338"/>
          </a:xfrm>
          <a:prstGeom prst="rect">
            <a:avLst/>
          </a:prstGeom>
          <a:solidFill>
            <a:schemeClr val="bg1"/>
          </a:solidFill>
          <a:ln w="25400">
            <a:solidFill>
              <a:srgbClr val="232323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0488" tIns="44450" rIns="90488" bIns="44450" anchor="ctr" anchorCtr="1"/>
          <a:lstStyle/>
          <a:p>
            <a:r>
              <a:rPr lang="en-US" sz="1400" b="1">
                <a:solidFill>
                  <a:srgbClr val="0F245F"/>
                </a:solidFill>
              </a:rPr>
              <a:t>Rosemount</a:t>
            </a:r>
          </a:p>
          <a:p>
            <a:r>
              <a:rPr lang="en-US" sz="1400" b="1">
                <a:solidFill>
                  <a:srgbClr val="0F245F"/>
                </a:solidFill>
              </a:rPr>
              <a:t>Tank Radar</a:t>
            </a:r>
          </a:p>
        </p:txBody>
      </p:sp>
      <p:sp>
        <p:nvSpPr>
          <p:cNvPr id="437262" name="Rectangle 14"/>
          <p:cNvSpPr>
            <a:spLocks noChangeArrowheads="1"/>
          </p:cNvSpPr>
          <p:nvPr/>
        </p:nvSpPr>
        <p:spPr bwMode="auto">
          <a:xfrm>
            <a:off x="4279900" y="5461000"/>
            <a:ext cx="1393825" cy="452438"/>
          </a:xfrm>
          <a:prstGeom prst="rect">
            <a:avLst/>
          </a:prstGeom>
          <a:solidFill>
            <a:schemeClr val="bg1"/>
          </a:solidFill>
          <a:ln w="25400">
            <a:solidFill>
              <a:srgbClr val="232323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0488" tIns="44450" rIns="90488" bIns="44450" anchor="ctr" anchorCtr="1"/>
          <a:lstStyle/>
          <a:p>
            <a:r>
              <a:rPr lang="en-US" sz="1400" b="1">
                <a:solidFill>
                  <a:srgbClr val="0F245F"/>
                </a:solidFill>
              </a:rPr>
              <a:t>Mobrey </a:t>
            </a:r>
          </a:p>
          <a:p>
            <a:r>
              <a:rPr lang="en-US" sz="1400" b="1">
                <a:solidFill>
                  <a:srgbClr val="0F245F"/>
                </a:solidFill>
              </a:rPr>
              <a:t>Measurement</a:t>
            </a:r>
          </a:p>
        </p:txBody>
      </p:sp>
      <p:sp>
        <p:nvSpPr>
          <p:cNvPr id="437263" name="Rectangle 15"/>
          <p:cNvSpPr>
            <a:spLocks noChangeArrowheads="1"/>
          </p:cNvSpPr>
          <p:nvPr/>
        </p:nvSpPr>
        <p:spPr bwMode="auto">
          <a:xfrm>
            <a:off x="4267200" y="4419600"/>
            <a:ext cx="1393825" cy="265113"/>
          </a:xfrm>
          <a:prstGeom prst="rect">
            <a:avLst/>
          </a:prstGeom>
          <a:solidFill>
            <a:schemeClr val="bg1"/>
          </a:solidFill>
          <a:ln w="25400">
            <a:solidFill>
              <a:srgbClr val="232323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0488" tIns="44450" rIns="90488" bIns="44450" anchor="ctr" anchorCtr="1"/>
          <a:lstStyle/>
          <a:p>
            <a:r>
              <a:rPr lang="en-US" sz="1400" b="1">
                <a:solidFill>
                  <a:srgbClr val="0F245F"/>
                </a:solidFill>
              </a:rPr>
              <a:t>Damcos</a:t>
            </a:r>
          </a:p>
        </p:txBody>
      </p:sp>
      <p:sp>
        <p:nvSpPr>
          <p:cNvPr id="437264" name="Line 16"/>
          <p:cNvSpPr>
            <a:spLocks noChangeShapeType="1"/>
          </p:cNvSpPr>
          <p:nvPr/>
        </p:nvSpPr>
        <p:spPr bwMode="auto">
          <a:xfrm flipV="1">
            <a:off x="4600575" y="2120900"/>
            <a:ext cx="1588" cy="2190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37265" name="Line 17"/>
          <p:cNvSpPr>
            <a:spLocks noChangeShapeType="1"/>
          </p:cNvSpPr>
          <p:nvPr/>
        </p:nvSpPr>
        <p:spPr bwMode="auto">
          <a:xfrm>
            <a:off x="3387725" y="2120900"/>
            <a:ext cx="21018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37266" name="Line 18"/>
          <p:cNvSpPr>
            <a:spLocks noChangeShapeType="1"/>
          </p:cNvSpPr>
          <p:nvPr/>
        </p:nvSpPr>
        <p:spPr bwMode="auto">
          <a:xfrm flipV="1">
            <a:off x="4892675" y="2120900"/>
            <a:ext cx="1588" cy="2190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37267" name="Line 19"/>
          <p:cNvSpPr>
            <a:spLocks noChangeShapeType="1"/>
          </p:cNvSpPr>
          <p:nvPr/>
        </p:nvSpPr>
        <p:spPr bwMode="auto">
          <a:xfrm flipV="1">
            <a:off x="4740275" y="2120900"/>
            <a:ext cx="1588" cy="2190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37268" name="Line 20"/>
          <p:cNvSpPr>
            <a:spLocks noChangeShapeType="1"/>
          </p:cNvSpPr>
          <p:nvPr/>
        </p:nvSpPr>
        <p:spPr bwMode="auto">
          <a:xfrm flipV="1">
            <a:off x="5032375" y="2120900"/>
            <a:ext cx="1588" cy="2190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37269" name="Line 21"/>
          <p:cNvSpPr>
            <a:spLocks noChangeShapeType="1"/>
          </p:cNvSpPr>
          <p:nvPr/>
        </p:nvSpPr>
        <p:spPr bwMode="auto">
          <a:xfrm flipV="1">
            <a:off x="5184775" y="2120900"/>
            <a:ext cx="1588" cy="2190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37270" name="Line 22"/>
          <p:cNvSpPr>
            <a:spLocks noChangeShapeType="1"/>
          </p:cNvSpPr>
          <p:nvPr/>
        </p:nvSpPr>
        <p:spPr bwMode="auto">
          <a:xfrm flipV="1">
            <a:off x="5476875" y="2120900"/>
            <a:ext cx="1588" cy="2190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37271" name="Line 23"/>
          <p:cNvSpPr>
            <a:spLocks noChangeShapeType="1"/>
          </p:cNvSpPr>
          <p:nvPr/>
        </p:nvSpPr>
        <p:spPr bwMode="auto">
          <a:xfrm flipV="1">
            <a:off x="5324475" y="2120900"/>
            <a:ext cx="1588" cy="2190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37272" name="Line 24"/>
          <p:cNvSpPr>
            <a:spLocks noChangeShapeType="1"/>
          </p:cNvSpPr>
          <p:nvPr/>
        </p:nvSpPr>
        <p:spPr bwMode="auto">
          <a:xfrm flipV="1">
            <a:off x="4498975" y="1998663"/>
            <a:ext cx="14288" cy="12541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37273" name="Line 25"/>
          <p:cNvSpPr>
            <a:spLocks noChangeShapeType="1"/>
          </p:cNvSpPr>
          <p:nvPr/>
        </p:nvSpPr>
        <p:spPr bwMode="auto">
          <a:xfrm flipV="1">
            <a:off x="3368675" y="2108200"/>
            <a:ext cx="1588" cy="1397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37274" name="Line 26"/>
          <p:cNvSpPr>
            <a:spLocks noChangeShapeType="1"/>
          </p:cNvSpPr>
          <p:nvPr/>
        </p:nvSpPr>
        <p:spPr bwMode="auto">
          <a:xfrm flipV="1">
            <a:off x="4075113" y="4119563"/>
            <a:ext cx="133350" cy="12700"/>
          </a:xfrm>
          <a:prstGeom prst="line">
            <a:avLst/>
          </a:prstGeom>
          <a:noFill/>
          <a:ln w="28575">
            <a:solidFill>
              <a:srgbClr val="5F5F5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37275" name="Line 27"/>
          <p:cNvSpPr>
            <a:spLocks noChangeShapeType="1"/>
          </p:cNvSpPr>
          <p:nvPr/>
        </p:nvSpPr>
        <p:spPr bwMode="auto">
          <a:xfrm>
            <a:off x="4062413" y="3686175"/>
            <a:ext cx="133350" cy="0"/>
          </a:xfrm>
          <a:prstGeom prst="line">
            <a:avLst/>
          </a:prstGeom>
          <a:noFill/>
          <a:ln w="28575">
            <a:solidFill>
              <a:srgbClr val="5F5F5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37277" name="Rectangle 29"/>
          <p:cNvSpPr>
            <a:spLocks noChangeArrowheads="1"/>
          </p:cNvSpPr>
          <p:nvPr/>
        </p:nvSpPr>
        <p:spPr bwMode="auto">
          <a:xfrm>
            <a:off x="2665413" y="4943789"/>
            <a:ext cx="1433512" cy="683899"/>
          </a:xfrm>
          <a:prstGeom prst="rect">
            <a:avLst/>
          </a:prstGeom>
          <a:solidFill>
            <a:srgbClr val="0000FF"/>
          </a:solidFill>
          <a:ln w="25400">
            <a:solidFill>
              <a:srgbClr val="232323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0488" tIns="44450" rIns="90488" bIns="44450" anchor="ctr" anchorCtr="1"/>
          <a:lstStyle/>
          <a:p>
            <a:r>
              <a:rPr lang="en-US" sz="1400" b="1" smtClean="0">
                <a:solidFill>
                  <a:srgbClr val="FFFFFF"/>
                </a:solidFill>
              </a:rPr>
              <a:t>Level</a:t>
            </a:r>
          </a:p>
          <a:p>
            <a:pPr>
              <a:buFont typeface="Arial" pitchFamily="34" charset="0"/>
              <a:buChar char="•"/>
            </a:pPr>
            <a:r>
              <a:rPr lang="en-US" sz="1200" b="1" smtClean="0">
                <a:solidFill>
                  <a:srgbClr val="FFFFFF"/>
                </a:solidFill>
              </a:rPr>
              <a:t> Process Level</a:t>
            </a:r>
          </a:p>
          <a:p>
            <a:pPr>
              <a:buFont typeface="Arial" pitchFamily="34" charset="0"/>
              <a:buChar char="•"/>
            </a:pPr>
            <a:r>
              <a:rPr lang="en-US" sz="1200" b="1" smtClean="0">
                <a:solidFill>
                  <a:srgbClr val="FFFFFF"/>
                </a:solidFill>
              </a:rPr>
              <a:t> Tank Gauging</a:t>
            </a:r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437278" name="Rectangle 30"/>
          <p:cNvSpPr>
            <a:spLocks noChangeArrowheads="1"/>
          </p:cNvSpPr>
          <p:nvPr/>
        </p:nvSpPr>
        <p:spPr bwMode="auto">
          <a:xfrm>
            <a:off x="2533650" y="5753100"/>
            <a:ext cx="1514475" cy="373063"/>
          </a:xfrm>
          <a:prstGeom prst="rect">
            <a:avLst/>
          </a:prstGeom>
          <a:solidFill>
            <a:srgbClr val="CC0000"/>
          </a:solidFill>
          <a:ln w="25400">
            <a:solidFill>
              <a:srgbClr val="232323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0488" tIns="44450" rIns="90488" bIns="44450" anchor="ctr" anchorCtr="1"/>
          <a:lstStyle/>
          <a:p>
            <a:r>
              <a:rPr lang="en-US" sz="1400" b="1">
                <a:solidFill>
                  <a:srgbClr val="FFFFFF"/>
                </a:solidFill>
              </a:rPr>
              <a:t>Micro Motion</a:t>
            </a:r>
          </a:p>
        </p:txBody>
      </p:sp>
      <p:sp>
        <p:nvSpPr>
          <p:cNvPr id="437279" name="Rectangle 31"/>
          <p:cNvSpPr>
            <a:spLocks noChangeArrowheads="1"/>
          </p:cNvSpPr>
          <p:nvPr/>
        </p:nvSpPr>
        <p:spPr bwMode="auto">
          <a:xfrm>
            <a:off x="2665413" y="4406901"/>
            <a:ext cx="1433512" cy="446454"/>
          </a:xfrm>
          <a:prstGeom prst="rect">
            <a:avLst/>
          </a:prstGeom>
          <a:solidFill>
            <a:srgbClr val="0000FF"/>
          </a:solidFill>
          <a:ln w="25400">
            <a:solidFill>
              <a:srgbClr val="232323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0488" tIns="44450" rIns="90488" bIns="44450" anchor="ctr" anchorCtr="1"/>
          <a:lstStyle/>
          <a:p>
            <a:r>
              <a:rPr lang="en-US" sz="1400" b="1">
                <a:solidFill>
                  <a:srgbClr val="FFFFFF"/>
                </a:solidFill>
              </a:rPr>
              <a:t>Marine Tank</a:t>
            </a:r>
          </a:p>
          <a:p>
            <a:r>
              <a:rPr lang="en-US" sz="1400" b="1">
                <a:solidFill>
                  <a:srgbClr val="FFFFFF"/>
                </a:solidFill>
              </a:rPr>
              <a:t>Management</a:t>
            </a:r>
          </a:p>
        </p:txBody>
      </p:sp>
      <p:sp>
        <p:nvSpPr>
          <p:cNvPr id="437280" name="Line 32"/>
          <p:cNvSpPr>
            <a:spLocks noChangeShapeType="1"/>
          </p:cNvSpPr>
          <p:nvPr/>
        </p:nvSpPr>
        <p:spPr bwMode="auto">
          <a:xfrm>
            <a:off x="4189413" y="4538663"/>
            <a:ext cx="66675" cy="1587"/>
          </a:xfrm>
          <a:prstGeom prst="line">
            <a:avLst/>
          </a:prstGeom>
          <a:noFill/>
          <a:ln w="28575">
            <a:solidFill>
              <a:srgbClr val="5F5F5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37281" name="Line 33"/>
          <p:cNvSpPr>
            <a:spLocks noChangeShapeType="1"/>
          </p:cNvSpPr>
          <p:nvPr/>
        </p:nvSpPr>
        <p:spPr bwMode="auto">
          <a:xfrm flipV="1">
            <a:off x="4189413" y="5059363"/>
            <a:ext cx="93662" cy="0"/>
          </a:xfrm>
          <a:prstGeom prst="line">
            <a:avLst/>
          </a:prstGeom>
          <a:noFill/>
          <a:ln w="28575">
            <a:solidFill>
              <a:srgbClr val="5F5F5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37282" name="Line 34"/>
          <p:cNvSpPr>
            <a:spLocks noChangeShapeType="1"/>
          </p:cNvSpPr>
          <p:nvPr/>
        </p:nvSpPr>
        <p:spPr bwMode="auto">
          <a:xfrm flipV="1">
            <a:off x="4189413" y="5681663"/>
            <a:ext cx="93662" cy="0"/>
          </a:xfrm>
          <a:prstGeom prst="line">
            <a:avLst/>
          </a:prstGeom>
          <a:noFill/>
          <a:ln w="28575">
            <a:solidFill>
              <a:srgbClr val="5F5F5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37283" name="Line 35"/>
          <p:cNvSpPr>
            <a:spLocks noChangeShapeType="1"/>
          </p:cNvSpPr>
          <p:nvPr/>
        </p:nvSpPr>
        <p:spPr bwMode="auto">
          <a:xfrm>
            <a:off x="2405063" y="3190875"/>
            <a:ext cx="133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37284" name="Line 36"/>
          <p:cNvSpPr>
            <a:spLocks noChangeShapeType="1"/>
          </p:cNvSpPr>
          <p:nvPr/>
        </p:nvSpPr>
        <p:spPr bwMode="auto">
          <a:xfrm>
            <a:off x="2405063" y="5967413"/>
            <a:ext cx="133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37285" name="Text Box 37"/>
          <p:cNvSpPr txBox="1">
            <a:spLocks noChangeArrowheads="1"/>
          </p:cNvSpPr>
          <p:nvPr/>
        </p:nvSpPr>
        <p:spPr bwMode="auto">
          <a:xfrm>
            <a:off x="4464050" y="2298700"/>
            <a:ext cx="254158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sv-SE" sz="1600" b="1"/>
              <a:t>Other business groups and divisions below</a:t>
            </a:r>
          </a:p>
        </p:txBody>
      </p:sp>
      <p:sp>
        <p:nvSpPr>
          <p:cNvPr id="437286" name="Text Box 38"/>
          <p:cNvSpPr txBox="1">
            <a:spLocks noChangeArrowheads="1"/>
          </p:cNvSpPr>
          <p:nvPr/>
        </p:nvSpPr>
        <p:spPr bwMode="auto">
          <a:xfrm>
            <a:off x="2597150" y="6289675"/>
            <a:ext cx="2541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sv-SE" sz="1600" b="1"/>
              <a:t>Other divisions</a:t>
            </a:r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 rot="5400000">
            <a:off x="2366169" y="6349206"/>
            <a:ext cx="293688" cy="219075"/>
            <a:chOff x="3682" y="2072"/>
            <a:chExt cx="185" cy="138"/>
          </a:xfrm>
        </p:grpSpPr>
        <p:sp>
          <p:nvSpPr>
            <p:cNvPr id="437288" name="Line 40"/>
            <p:cNvSpPr>
              <a:spLocks noChangeShapeType="1"/>
            </p:cNvSpPr>
            <p:nvPr/>
          </p:nvSpPr>
          <p:spPr bwMode="auto">
            <a:xfrm flipV="1">
              <a:off x="3682" y="2072"/>
              <a:ext cx="1" cy="13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 sz="1200" b="1"/>
            </a:p>
          </p:txBody>
        </p:sp>
        <p:sp>
          <p:nvSpPr>
            <p:cNvPr id="437289" name="Line 41"/>
            <p:cNvSpPr>
              <a:spLocks noChangeShapeType="1"/>
            </p:cNvSpPr>
            <p:nvPr/>
          </p:nvSpPr>
          <p:spPr bwMode="auto">
            <a:xfrm flipV="1">
              <a:off x="3778" y="2072"/>
              <a:ext cx="1" cy="13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 sz="1200" b="1"/>
            </a:p>
          </p:txBody>
        </p:sp>
        <p:sp>
          <p:nvSpPr>
            <p:cNvPr id="437290" name="Line 42"/>
            <p:cNvSpPr>
              <a:spLocks noChangeShapeType="1"/>
            </p:cNvSpPr>
            <p:nvPr/>
          </p:nvSpPr>
          <p:spPr bwMode="auto">
            <a:xfrm flipV="1">
              <a:off x="3866" y="2072"/>
              <a:ext cx="1" cy="13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 sz="1200" b="1"/>
            </a:p>
          </p:txBody>
        </p:sp>
      </p:grpSp>
      <p:sp>
        <p:nvSpPr>
          <p:cNvPr id="437291" name="Rectangle 43" descr="60%"/>
          <p:cNvSpPr>
            <a:spLocks noChangeArrowheads="1"/>
          </p:cNvSpPr>
          <p:nvPr/>
        </p:nvSpPr>
        <p:spPr bwMode="auto">
          <a:xfrm>
            <a:off x="4127500" y="4410075"/>
            <a:ext cx="147638" cy="457200"/>
          </a:xfrm>
          <a:prstGeom prst="rect">
            <a:avLst/>
          </a:prstGeom>
          <a:pattFill prst="pct60">
            <a:fgClr>
              <a:srgbClr val="0000FF"/>
            </a:fgClr>
            <a:bgClr>
              <a:schemeClr val="bg1"/>
            </a:bgClr>
          </a:pattFill>
          <a:ln w="9525">
            <a:solidFill>
              <a:srgbClr val="5F5F5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37292" name="Rectangle 44" descr="60%"/>
          <p:cNvSpPr>
            <a:spLocks noChangeArrowheads="1"/>
          </p:cNvSpPr>
          <p:nvPr/>
        </p:nvSpPr>
        <p:spPr bwMode="auto">
          <a:xfrm>
            <a:off x="4114800" y="4930775"/>
            <a:ext cx="160338" cy="295275"/>
          </a:xfrm>
          <a:prstGeom prst="rect">
            <a:avLst/>
          </a:prstGeom>
          <a:pattFill prst="pct60">
            <a:fgClr>
              <a:srgbClr val="0000FF"/>
            </a:fgClr>
            <a:bgClr>
              <a:schemeClr val="bg1"/>
            </a:bgClr>
          </a:pattFill>
          <a:ln w="9525">
            <a:solidFill>
              <a:srgbClr val="5F5F5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37293" name="Rectangle 45" descr="60%"/>
          <p:cNvSpPr>
            <a:spLocks noChangeArrowheads="1"/>
          </p:cNvSpPr>
          <p:nvPr/>
        </p:nvSpPr>
        <p:spPr bwMode="auto">
          <a:xfrm>
            <a:off x="4103688" y="5286375"/>
            <a:ext cx="146050" cy="404813"/>
          </a:xfrm>
          <a:prstGeom prst="rect">
            <a:avLst/>
          </a:prstGeom>
          <a:pattFill prst="pct60">
            <a:fgClr>
              <a:srgbClr val="0000FF"/>
            </a:fgClr>
            <a:bgClr>
              <a:schemeClr val="bg1"/>
            </a:bgClr>
          </a:pattFill>
          <a:ln w="9525">
            <a:solidFill>
              <a:srgbClr val="5F5F5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37294" name="Rectangle 46" descr="60%"/>
          <p:cNvSpPr>
            <a:spLocks noChangeArrowheads="1"/>
          </p:cNvSpPr>
          <p:nvPr/>
        </p:nvSpPr>
        <p:spPr bwMode="auto">
          <a:xfrm>
            <a:off x="4060825" y="5794375"/>
            <a:ext cx="214313" cy="120650"/>
          </a:xfrm>
          <a:prstGeom prst="rect">
            <a:avLst/>
          </a:prstGeom>
          <a:pattFill prst="pct60">
            <a:fgClr>
              <a:srgbClr val="CC0000"/>
            </a:fgClr>
            <a:bgClr>
              <a:schemeClr val="bg1"/>
            </a:bgClr>
          </a:pattFill>
          <a:ln w="9525">
            <a:solidFill>
              <a:srgbClr val="5F5F5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37295" name="Rectangle 47"/>
          <p:cNvSpPr>
            <a:spLocks noChangeArrowheads="1"/>
          </p:cNvSpPr>
          <p:nvPr/>
        </p:nvSpPr>
        <p:spPr bwMode="auto">
          <a:xfrm>
            <a:off x="2595563" y="4343400"/>
            <a:ext cx="3146425" cy="137160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  <p:sp>
        <p:nvSpPr>
          <p:cNvPr id="437296" name="Text Box 48"/>
          <p:cNvSpPr txBox="1">
            <a:spLocks noChangeArrowheads="1"/>
          </p:cNvSpPr>
          <p:nvPr/>
        </p:nvSpPr>
        <p:spPr bwMode="auto">
          <a:xfrm>
            <a:off x="5884863" y="4730750"/>
            <a:ext cx="177641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sv-SE" sz="1600" b="1"/>
              <a:t>Level &amp; Marine group</a:t>
            </a:r>
          </a:p>
        </p:txBody>
      </p:sp>
      <p:sp>
        <p:nvSpPr>
          <p:cNvPr id="437297" name="Text Box 49"/>
          <p:cNvSpPr txBox="1">
            <a:spLocks noChangeArrowheads="1"/>
          </p:cNvSpPr>
          <p:nvPr/>
        </p:nvSpPr>
        <p:spPr bwMode="auto">
          <a:xfrm rot="10800000">
            <a:off x="982663" y="3435350"/>
            <a:ext cx="549275" cy="156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none">
            <a:spAutoFit/>
          </a:bodyPr>
          <a:lstStyle/>
          <a:p>
            <a:pPr algn="l"/>
            <a:r>
              <a:rPr lang="sv-SE"/>
              <a:t>Customers</a:t>
            </a:r>
          </a:p>
        </p:txBody>
      </p:sp>
      <p:sp>
        <p:nvSpPr>
          <p:cNvPr id="437298" name="AutoShape 50"/>
          <p:cNvSpPr>
            <a:spLocks noChangeArrowheads="1"/>
          </p:cNvSpPr>
          <p:nvPr/>
        </p:nvSpPr>
        <p:spPr bwMode="auto">
          <a:xfrm>
            <a:off x="1631950" y="3998913"/>
            <a:ext cx="401638" cy="327025"/>
          </a:xfrm>
          <a:prstGeom prst="leftRightArrow">
            <a:avLst>
              <a:gd name="adj1" fmla="val 50000"/>
              <a:gd name="adj2" fmla="val 24563"/>
            </a:avLst>
          </a:prstGeom>
          <a:noFill/>
          <a:ln w="28575">
            <a:solidFill>
              <a:srgbClr val="0066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sv-SE" sz="1200" b="1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9573251-5EC1-4CB9-99C7-8C1AA74B5442}" type="slidenum">
              <a:rPr lang="en-US" smtClean="0"/>
              <a:pPr/>
              <a:t>13</a:t>
            </a:fld>
            <a:endParaRPr lang="en-US" smtClean="0"/>
          </a:p>
        </p:txBody>
      </p:sp>
      <p:pic>
        <p:nvPicPr>
          <p:cNvPr id="36867" name="Picture 2" descr="blank-world-map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6213" y="981075"/>
            <a:ext cx="8499475" cy="482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23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Level &amp; Marine Covers the World</a:t>
            </a:r>
            <a:endParaRPr lang="en-US" sz="2400" dirty="0" smtClean="0">
              <a:effectLst/>
              <a:latin typeface="SimHei" pitchFamily="2" charset="-122"/>
              <a:ea typeface="SimSun" pitchFamily="2" charset="-122"/>
            </a:endParaRPr>
          </a:p>
        </p:txBody>
      </p:sp>
      <p:sp>
        <p:nvSpPr>
          <p:cNvPr id="36883" name="Text Box 18"/>
          <p:cNvSpPr txBox="1">
            <a:spLocks noChangeArrowheads="1"/>
          </p:cNvSpPr>
          <p:nvPr/>
        </p:nvSpPr>
        <p:spPr bwMode="auto">
          <a:xfrm>
            <a:off x="2411413" y="6453188"/>
            <a:ext cx="26955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</a:rPr>
              <a:t>RMD = Rosemount Measurement Division</a:t>
            </a: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4572000" y="2565252"/>
            <a:ext cx="2281238" cy="734423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tIns="72000">
            <a:spAutoFit/>
          </a:bodyPr>
          <a:lstStyle/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sv-SE" sz="1000" b="1"/>
              <a:t>Rosemount Tank Radar, Sweden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sv-SE" sz="1000" b="1"/>
              <a:t>Tank Gauging Systems, Process Radar, Marine Radar </a:t>
            </a:r>
            <a:r>
              <a:rPr lang="sv-SE" sz="1000" b="1" smtClean="0"/>
              <a:t>Systems, LevelDatic Systems</a:t>
            </a:r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4867170" y="2251171"/>
            <a:ext cx="1439863" cy="226591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tIns="72000"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sv-SE" sz="1000" b="1" dirty="0"/>
              <a:t>MTM, </a:t>
            </a:r>
            <a:r>
              <a:rPr lang="sv-SE" sz="1000" b="1" dirty="0" smtClean="0"/>
              <a:t>Finland</a:t>
            </a:r>
            <a:endParaRPr lang="sv-SE" sz="1000" b="1" dirty="0"/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2990850" y="1941365"/>
            <a:ext cx="1512888" cy="412348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tIns="72000" bIns="46800"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sv-SE" sz="1000" b="1" dirty="0"/>
              <a:t>MTM, </a:t>
            </a:r>
            <a:r>
              <a:rPr lang="sv-SE" sz="1000" b="1" dirty="0" err="1"/>
              <a:t>Denmark</a:t>
            </a:r>
            <a:r>
              <a:rPr lang="sv-SE" sz="1000" b="1" dirty="0"/>
              <a:t> (2)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sv-SE" sz="1000" b="1" dirty="0"/>
              <a:t>VRC, Marine </a:t>
            </a:r>
            <a:r>
              <a:rPr lang="sv-SE" sz="1000" b="1" dirty="0" smtClean="0"/>
              <a:t>Systems</a:t>
            </a:r>
            <a:endParaRPr lang="sv-SE" sz="1000" b="1" dirty="0"/>
          </a:p>
        </p:txBody>
      </p:sp>
      <p:sp>
        <p:nvSpPr>
          <p:cNvPr id="23" name="Text Box 7"/>
          <p:cNvSpPr txBox="1">
            <a:spLocks noChangeArrowheads="1"/>
          </p:cNvSpPr>
          <p:nvPr/>
        </p:nvSpPr>
        <p:spPr bwMode="auto">
          <a:xfrm>
            <a:off x="2927350" y="2665265"/>
            <a:ext cx="1284288" cy="549757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tIns="72000">
            <a:spAutoFit/>
          </a:bodyPr>
          <a:lstStyle/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sv-SE" sz="1000" b="1" dirty="0"/>
              <a:t>Process </a:t>
            </a:r>
            <a:r>
              <a:rPr lang="sv-SE" sz="1000" b="1" dirty="0" err="1"/>
              <a:t>Level</a:t>
            </a:r>
            <a:r>
              <a:rPr lang="sv-SE" sz="1000" b="1" dirty="0"/>
              <a:t> &amp; </a:t>
            </a:r>
            <a:r>
              <a:rPr lang="sv-SE" sz="1000" b="1" dirty="0" err="1"/>
              <a:t>Mobrey</a:t>
            </a:r>
            <a:r>
              <a:rPr lang="sv-SE" sz="1000" b="1" dirty="0"/>
              <a:t> </a:t>
            </a:r>
            <a:r>
              <a:rPr lang="sv-SE" sz="1000" b="1" dirty="0" err="1"/>
              <a:t>Flow</a:t>
            </a:r>
            <a:r>
              <a:rPr lang="sv-SE" sz="1000" b="1" dirty="0"/>
              <a:t>, UK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sv-SE" sz="1000" b="1" dirty="0" err="1"/>
              <a:t>Mobrey</a:t>
            </a:r>
            <a:r>
              <a:rPr lang="sv-SE" sz="1000" b="1" dirty="0"/>
              <a:t> </a:t>
            </a:r>
            <a:r>
              <a:rPr lang="sv-SE" sz="1000" b="1" dirty="0" err="1" smtClean="0"/>
              <a:t>products</a:t>
            </a:r>
            <a:endParaRPr lang="sv-SE" sz="1000" b="1" dirty="0"/>
          </a:p>
        </p:txBody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1042988" y="3309790"/>
            <a:ext cx="1512887" cy="688256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tIns="72000">
            <a:spAutoFit/>
          </a:bodyPr>
          <a:lstStyle/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sv-SE" sz="1000" b="1" dirty="0"/>
              <a:t>Tank </a:t>
            </a:r>
            <a:r>
              <a:rPr lang="sv-SE" sz="1000" b="1" dirty="0" err="1"/>
              <a:t>Gauging</a:t>
            </a:r>
            <a:r>
              <a:rPr lang="sv-SE" sz="1000" b="1" dirty="0"/>
              <a:t> &amp; MTM, Houston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sv-SE" sz="1000" b="1" dirty="0"/>
              <a:t>Regional sales, service &amp; </a:t>
            </a:r>
            <a:r>
              <a:rPr lang="sv-SE" sz="1000" b="1" dirty="0" smtClean="0"/>
              <a:t>distribution</a:t>
            </a:r>
            <a:endParaRPr lang="sv-SE" sz="1000" b="1" dirty="0"/>
          </a:p>
        </p:txBody>
      </p:sp>
      <p:sp>
        <p:nvSpPr>
          <p:cNvPr id="25" name="Text Box 9"/>
          <p:cNvSpPr txBox="1">
            <a:spLocks noChangeArrowheads="1"/>
          </p:cNvSpPr>
          <p:nvPr/>
        </p:nvSpPr>
        <p:spPr bwMode="auto">
          <a:xfrm>
            <a:off x="5724525" y="3598715"/>
            <a:ext cx="1511300" cy="411257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tIns="72000"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sv-SE" sz="1000" b="1" dirty="0"/>
              <a:t>Tank </a:t>
            </a:r>
            <a:r>
              <a:rPr lang="sv-SE" sz="1000" b="1" dirty="0" err="1"/>
              <a:t>Gauging</a:t>
            </a:r>
            <a:r>
              <a:rPr lang="sv-SE" sz="1000" b="1" dirty="0"/>
              <a:t>, </a:t>
            </a:r>
            <a:r>
              <a:rPr lang="sv-SE" sz="1000" b="1" dirty="0" err="1"/>
              <a:t>India</a:t>
            </a:r>
            <a:endParaRPr lang="sv-SE" sz="1000" b="1" dirty="0"/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sv-SE" sz="1000" b="1" dirty="0" err="1"/>
              <a:t>Local</a:t>
            </a:r>
            <a:r>
              <a:rPr lang="sv-SE" sz="1000" b="1" dirty="0"/>
              <a:t> sales &amp; </a:t>
            </a:r>
            <a:r>
              <a:rPr lang="sv-SE" sz="1000" b="1" dirty="0" smtClean="0"/>
              <a:t>service</a:t>
            </a:r>
            <a:endParaRPr lang="sv-SE" sz="1000" b="1" dirty="0"/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3924300" y="3525690"/>
            <a:ext cx="1654175" cy="565146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tIns="72000">
            <a:spAutoFit/>
          </a:bodyPr>
          <a:lstStyle/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sv-SE" sz="1000" b="1" dirty="0"/>
              <a:t>Tank </a:t>
            </a:r>
            <a:r>
              <a:rPr lang="sv-SE" sz="1000" b="1" dirty="0" err="1"/>
              <a:t>Gauging</a:t>
            </a:r>
            <a:r>
              <a:rPr lang="sv-SE" sz="1000" b="1" dirty="0"/>
              <a:t>, Bahrain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sv-SE" sz="1000" b="1" dirty="0"/>
              <a:t>Regional sales &amp; </a:t>
            </a:r>
            <a:r>
              <a:rPr lang="sv-SE" sz="1000" b="1" dirty="0" smtClean="0"/>
              <a:t>service</a:t>
            </a:r>
            <a:endParaRPr lang="sv-SE" sz="1000" b="1" dirty="0"/>
          </a:p>
        </p:txBody>
      </p:sp>
      <p:sp>
        <p:nvSpPr>
          <p:cNvPr id="27" name="Text Box 11"/>
          <p:cNvSpPr txBox="1">
            <a:spLocks noChangeArrowheads="1"/>
          </p:cNvSpPr>
          <p:nvPr/>
        </p:nvSpPr>
        <p:spPr bwMode="auto">
          <a:xfrm>
            <a:off x="7019925" y="2230290"/>
            <a:ext cx="1944688" cy="549757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tIns="72000"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sv-SE" sz="1000" b="1" dirty="0"/>
              <a:t>MTM &amp; Tank </a:t>
            </a:r>
            <a:r>
              <a:rPr lang="sv-SE" sz="1000" b="1" dirty="0" err="1"/>
              <a:t>Gauging</a:t>
            </a:r>
            <a:r>
              <a:rPr lang="sv-SE" sz="1000" b="1" dirty="0"/>
              <a:t> Korea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sv-SE" sz="1000" b="1" dirty="0"/>
              <a:t>VRC </a:t>
            </a:r>
            <a:r>
              <a:rPr lang="sv-SE" sz="1000" b="1" dirty="0" err="1"/>
              <a:t>Manufacturing</a:t>
            </a:r>
            <a:r>
              <a:rPr lang="sv-SE" sz="1000" b="1" dirty="0"/>
              <a:t>, </a:t>
            </a:r>
            <a:r>
              <a:rPr lang="sv-SE" sz="1000" b="1" dirty="0" err="1"/>
              <a:t>local</a:t>
            </a:r>
            <a:r>
              <a:rPr lang="sv-SE" sz="1000" b="1" dirty="0"/>
              <a:t> sales &amp; </a:t>
            </a:r>
            <a:r>
              <a:rPr lang="sv-SE" sz="1000" b="1" dirty="0" smtClean="0"/>
              <a:t>service</a:t>
            </a:r>
            <a:endParaRPr lang="sv-SE" sz="1000" b="1" dirty="0"/>
          </a:p>
        </p:txBody>
      </p:sp>
      <p:sp>
        <p:nvSpPr>
          <p:cNvPr id="28" name="Text Box 12"/>
          <p:cNvSpPr txBox="1">
            <a:spLocks noChangeArrowheads="1"/>
          </p:cNvSpPr>
          <p:nvPr/>
        </p:nvSpPr>
        <p:spPr bwMode="auto">
          <a:xfrm>
            <a:off x="7092950" y="4246415"/>
            <a:ext cx="1584325" cy="549757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tIns="72000"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sv-SE" sz="1000" b="1" dirty="0"/>
              <a:t>MTM, Singapore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sv-SE" sz="1000" b="1" dirty="0" err="1"/>
              <a:t>Local</a:t>
            </a:r>
            <a:r>
              <a:rPr lang="sv-SE" sz="1000" b="1" dirty="0"/>
              <a:t> sales, service &amp; </a:t>
            </a:r>
            <a:r>
              <a:rPr lang="sv-SE" sz="1000" b="1" dirty="0" smtClean="0"/>
              <a:t>distribution</a:t>
            </a:r>
            <a:endParaRPr lang="sv-SE" sz="1000" b="1" dirty="0"/>
          </a:p>
        </p:txBody>
      </p:sp>
      <p:sp>
        <p:nvSpPr>
          <p:cNvPr id="29" name="Text Box 13"/>
          <p:cNvSpPr txBox="1">
            <a:spLocks noChangeArrowheads="1"/>
          </p:cNvSpPr>
          <p:nvPr/>
        </p:nvSpPr>
        <p:spPr bwMode="auto">
          <a:xfrm>
            <a:off x="7380288" y="3351065"/>
            <a:ext cx="1512887" cy="549757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tIns="72000"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sv-SE" sz="1000" b="1" dirty="0"/>
              <a:t>MTM, China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sv-SE" sz="1000" b="1" dirty="0"/>
              <a:t>VRC </a:t>
            </a:r>
            <a:r>
              <a:rPr lang="sv-SE" sz="1000" b="1" dirty="0" err="1"/>
              <a:t>Manufacturing</a:t>
            </a:r>
            <a:r>
              <a:rPr lang="sv-SE" sz="1000" b="1" dirty="0"/>
              <a:t>, </a:t>
            </a:r>
            <a:r>
              <a:rPr lang="sv-SE" sz="1000" b="1" dirty="0" err="1"/>
              <a:t>local</a:t>
            </a:r>
            <a:r>
              <a:rPr lang="sv-SE" sz="1000" b="1" dirty="0"/>
              <a:t> sales &amp; </a:t>
            </a:r>
            <a:r>
              <a:rPr lang="sv-SE" sz="1000" b="1" dirty="0" smtClean="0"/>
              <a:t>service</a:t>
            </a:r>
            <a:endParaRPr lang="sv-SE" sz="1000" b="1" dirty="0"/>
          </a:p>
        </p:txBody>
      </p:sp>
      <p:sp>
        <p:nvSpPr>
          <p:cNvPr id="30" name="Text Box 14"/>
          <p:cNvSpPr txBox="1">
            <a:spLocks noChangeArrowheads="1"/>
          </p:cNvSpPr>
          <p:nvPr/>
        </p:nvSpPr>
        <p:spPr bwMode="auto">
          <a:xfrm>
            <a:off x="1258888" y="2885927"/>
            <a:ext cx="1512887" cy="226591"/>
          </a:xfrm>
          <a:prstGeom prst="rect">
            <a:avLst/>
          </a:prstGeom>
          <a:solidFill>
            <a:srgbClr val="FFC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tIns="72000"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sv-SE" sz="1000" b="1" dirty="0"/>
              <a:t>RMD </a:t>
            </a:r>
            <a:r>
              <a:rPr lang="sv-SE" sz="1000" b="1" dirty="0" err="1"/>
              <a:t>Chanhassen</a:t>
            </a:r>
            <a:endParaRPr lang="sv-SE" sz="1000" b="1" dirty="0"/>
          </a:p>
        </p:txBody>
      </p:sp>
      <p:sp>
        <p:nvSpPr>
          <p:cNvPr id="31" name="Text Box 15"/>
          <p:cNvSpPr txBox="1">
            <a:spLocks noChangeArrowheads="1"/>
          </p:cNvSpPr>
          <p:nvPr/>
        </p:nvSpPr>
        <p:spPr bwMode="auto">
          <a:xfrm>
            <a:off x="5940425" y="4390877"/>
            <a:ext cx="1152525" cy="244475"/>
          </a:xfrm>
          <a:prstGeom prst="rect">
            <a:avLst/>
          </a:prstGeom>
          <a:solidFill>
            <a:srgbClr val="FFC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tIns="82800"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sv-SE" sz="1000" b="1" dirty="0"/>
              <a:t>RMD Singapore</a:t>
            </a:r>
          </a:p>
        </p:txBody>
      </p:sp>
      <p:sp>
        <p:nvSpPr>
          <p:cNvPr id="32" name="Text Box 17"/>
          <p:cNvSpPr txBox="1">
            <a:spLocks noChangeArrowheads="1"/>
          </p:cNvSpPr>
          <p:nvPr/>
        </p:nvSpPr>
        <p:spPr bwMode="auto">
          <a:xfrm>
            <a:off x="5554489" y="1874672"/>
            <a:ext cx="1152525" cy="334313"/>
          </a:xfrm>
          <a:prstGeom prst="rect">
            <a:avLst/>
          </a:prstGeom>
          <a:solidFill>
            <a:srgbClr val="FFFF99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tIns="72000"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sv-SE" sz="1000" b="1" dirty="0" err="1"/>
              <a:t>Level</a:t>
            </a:r>
            <a:r>
              <a:rPr lang="sv-SE" sz="1000" b="1" dirty="0"/>
              <a:t> &amp; Marine E&amp;D, </a:t>
            </a:r>
            <a:r>
              <a:rPr lang="sv-SE" sz="1000" b="1" dirty="0" err="1"/>
              <a:t>Russia</a:t>
            </a:r>
            <a:endParaRPr lang="sv-SE" sz="10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4CEB-8E6C-4B83-9681-4B27BD91C3B7}" type="slidenum">
              <a:rPr lang="en-US"/>
              <a:pPr/>
              <a:t>14</a:t>
            </a:fld>
            <a:endParaRPr lang="en-US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Rosemount Level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3152840" y="1150990"/>
            <a:ext cx="2165230" cy="1112807"/>
          </a:xfrm>
          <a:prstGeom prst="rect">
            <a:avLst/>
          </a:prstGeom>
          <a:noFill/>
          <a:ln w="22225" cap="flat" cmpd="dbl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8000" tIns="72000" rIns="72000" bIns="72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President</a:t>
            </a:r>
            <a:endParaRPr kumimoji="0" lang="sv-SE" sz="800" b="1" i="0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sz="800" baseline="0" dirty="0" smtClean="0"/>
              <a:t>Jon Stokes</a:t>
            </a:r>
            <a:endParaRPr kumimoji="0" lang="sv-SE" sz="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9" name="Picture 2" descr="I:\GHI\OH\Org_charts\Jon_april_2011\Bilder\RTG\Rikard_Lövdahl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99712" y="2530147"/>
            <a:ext cx="777917" cy="900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 bwMode="auto">
          <a:xfrm>
            <a:off x="1171073" y="2494426"/>
            <a:ext cx="1836000" cy="972000"/>
          </a:xfrm>
          <a:prstGeom prst="rect">
            <a:avLst/>
          </a:prstGeom>
          <a:noFill/>
          <a:ln w="22225" cap="flat" cmpd="dbl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8000" tIns="72000" rIns="72000" bIns="72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General Manager </a:t>
            </a:r>
            <a:b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</a:br>
            <a: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Tank </a:t>
            </a:r>
            <a:r>
              <a:rPr kumimoji="0" lang="sv-SE" sz="8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Gauging</a:t>
            </a:r>
            <a:endParaRPr kumimoji="0" lang="sv-SE" sz="800" b="1" i="0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sz="800" baseline="0" dirty="0" smtClean="0"/>
              <a:t>Rikard </a:t>
            </a:r>
            <a:r>
              <a:rPr lang="sv-SE" sz="800" baseline="0" dirty="0" err="1" smtClean="0"/>
              <a:t>Lövdahl</a:t>
            </a:r>
            <a:endParaRPr kumimoji="0" lang="sv-SE" sz="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1176831" y="3604312"/>
            <a:ext cx="1836000" cy="972000"/>
          </a:xfrm>
          <a:prstGeom prst="rect">
            <a:avLst/>
          </a:prstGeom>
          <a:noFill/>
          <a:ln w="22225" cap="flat" cmpd="dbl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8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Managing</a:t>
            </a:r>
            <a: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Director</a:t>
            </a:r>
            <a:b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</a:br>
            <a:r>
              <a:rPr kumimoji="0" lang="sv-SE" sz="8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Mobrey</a:t>
            </a:r>
            <a:endParaRPr kumimoji="0" lang="sv-SE" sz="800" b="1" i="0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sz="800" baseline="0" dirty="0" smtClean="0"/>
              <a:t>Joe </a:t>
            </a:r>
            <a:r>
              <a:rPr lang="sv-SE" sz="800" baseline="0" dirty="0" err="1" smtClean="0"/>
              <a:t>Willson</a:t>
            </a:r>
            <a:endParaRPr kumimoji="0" lang="sv-SE" sz="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1173963" y="4722824"/>
            <a:ext cx="1836000" cy="972000"/>
          </a:xfrm>
          <a:prstGeom prst="rect">
            <a:avLst/>
          </a:prstGeom>
          <a:noFill/>
          <a:ln w="22225" cap="flat" cmpd="dbl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8000" tIns="72000" rIns="72000" bIns="72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Director Process</a:t>
            </a:r>
            <a:b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</a:br>
            <a: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Radar</a:t>
            </a:r>
            <a:endParaRPr kumimoji="0" lang="sv-SE" sz="800" b="1" i="0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sz="800" baseline="0" dirty="0" smtClean="0"/>
              <a:t>Peter Lagerlöf</a:t>
            </a:r>
            <a:endParaRPr kumimoji="0" lang="sv-SE" sz="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3316079" y="2491558"/>
            <a:ext cx="1836000" cy="972000"/>
          </a:xfrm>
          <a:prstGeom prst="rect">
            <a:avLst/>
          </a:prstGeom>
          <a:noFill/>
          <a:ln w="22225" cap="flat" cmpd="dbl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8000" tIns="72000" rIns="72000" bIns="72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Director HR</a:t>
            </a:r>
            <a:endParaRPr kumimoji="0" lang="sv-SE" sz="800" b="1" i="0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sz="800" baseline="0" dirty="0" smtClean="0"/>
              <a:t>Malin Lindén</a:t>
            </a:r>
            <a:endParaRPr kumimoji="0" lang="sv-SE" sz="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3321837" y="3601444"/>
            <a:ext cx="1836000" cy="972000"/>
          </a:xfrm>
          <a:prstGeom prst="rect">
            <a:avLst/>
          </a:prstGeom>
          <a:noFill/>
          <a:ln w="22225" cap="flat" cmpd="dbl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72000" rIns="72000" bIns="72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Director Operations</a:t>
            </a:r>
            <a:b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</a:br>
            <a: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&amp; RTR </a:t>
            </a:r>
            <a:r>
              <a:rPr kumimoji="0" lang="sv-SE" sz="8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Site</a:t>
            </a:r>
            <a:endParaRPr kumimoji="0" lang="sv-SE" sz="800" b="1" i="0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sz="800" baseline="0" dirty="0" smtClean="0"/>
              <a:t>Rasmus Johansson</a:t>
            </a:r>
            <a:endParaRPr kumimoji="0" lang="sv-SE" sz="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3318969" y="4719956"/>
            <a:ext cx="1836000" cy="972000"/>
          </a:xfrm>
          <a:prstGeom prst="rect">
            <a:avLst/>
          </a:prstGeom>
          <a:noFill/>
          <a:ln w="22225" cap="flat" cmpd="dbl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8000" tIns="72000" rIns="72000" bIns="72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Global Director </a:t>
            </a:r>
            <a:b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</a:br>
            <a:r>
              <a:rPr kumimoji="0" lang="sv-SE" sz="8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Quality</a:t>
            </a:r>
            <a:endParaRPr kumimoji="0" lang="sv-SE" sz="800" b="1" i="0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sz="800" baseline="0" dirty="0" smtClean="0"/>
              <a:t>Gerth </a:t>
            </a:r>
            <a:r>
              <a:rPr lang="sv-SE" sz="800" baseline="0" dirty="0" err="1" smtClean="0"/>
              <a:t>Forlin</a:t>
            </a:r>
            <a:endParaRPr kumimoji="0" lang="sv-SE" sz="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5409329" y="2497316"/>
            <a:ext cx="1836000" cy="972000"/>
          </a:xfrm>
          <a:prstGeom prst="rect">
            <a:avLst/>
          </a:prstGeom>
          <a:noFill/>
          <a:ln w="22225" cap="flat" cmpd="dbl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8000" tIns="72000" rIns="72000" bIns="72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Global Director</a:t>
            </a:r>
            <a:b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</a:br>
            <a: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E&amp;D</a:t>
            </a:r>
            <a:endParaRPr kumimoji="0" lang="sv-SE" sz="800" b="1" i="0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sz="800" baseline="0" dirty="0" smtClean="0"/>
              <a:t>Mats Nordlund</a:t>
            </a:r>
            <a:endParaRPr kumimoji="0" lang="sv-SE" sz="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5415087" y="3607202"/>
            <a:ext cx="1836000" cy="972000"/>
          </a:xfrm>
          <a:prstGeom prst="rect">
            <a:avLst/>
          </a:prstGeom>
          <a:noFill/>
          <a:ln w="22225" cap="flat" cmpd="dbl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8000" tIns="72000" rIns="72000" bIns="72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sz="800" b="1" dirty="0" smtClean="0"/>
              <a:t>Global Director </a:t>
            </a:r>
            <a:br>
              <a:rPr lang="sv-SE" sz="800" b="1" dirty="0" smtClean="0"/>
            </a:br>
            <a:r>
              <a:rPr lang="sv-SE" sz="800" b="1" dirty="0" err="1" smtClean="0"/>
              <a:t>Finance</a:t>
            </a:r>
            <a:endParaRPr kumimoji="0" lang="sv-SE" sz="800" b="1" i="0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sz="800" baseline="0" dirty="0" smtClean="0"/>
              <a:t>Lars Edman</a:t>
            </a:r>
            <a:endParaRPr kumimoji="0" lang="sv-SE" sz="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5412219" y="4725714"/>
            <a:ext cx="1836000" cy="972000"/>
          </a:xfrm>
          <a:prstGeom prst="rect">
            <a:avLst/>
          </a:prstGeom>
          <a:noFill/>
          <a:ln w="22225" cap="flat" cmpd="dbl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8000" tIns="72000" rIns="72000" bIns="72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/>
            <a:r>
              <a:rPr lang="sv-SE" sz="800" b="1" dirty="0" smtClean="0"/>
              <a:t>Global Director</a:t>
            </a:r>
            <a:br>
              <a:rPr lang="sv-SE" sz="800" b="1" dirty="0" smtClean="0"/>
            </a:br>
            <a:r>
              <a:rPr lang="sv-SE" sz="800" b="1" dirty="0" err="1" smtClean="0"/>
              <a:t>Supply</a:t>
            </a:r>
            <a:r>
              <a:rPr lang="sv-SE" sz="800" b="1" dirty="0" smtClean="0"/>
              <a:t> </a:t>
            </a:r>
            <a:r>
              <a:rPr lang="sv-SE" sz="800" b="1" dirty="0" err="1" smtClean="0"/>
              <a:t>Chain</a:t>
            </a:r>
            <a:endParaRPr lang="sv-SE" sz="800" b="1" dirty="0" smtClean="0"/>
          </a:p>
          <a:p>
            <a:pPr algn="l"/>
            <a:r>
              <a:rPr lang="sv-SE" sz="800" dirty="0" smtClean="0"/>
              <a:t>Richard </a:t>
            </a:r>
            <a:r>
              <a:rPr lang="sv-SE" sz="800" dirty="0" err="1" smtClean="0"/>
              <a:t>Ahlebrand</a:t>
            </a:r>
            <a:endParaRPr lang="sv-SE" sz="800" dirty="0" smtClean="0"/>
          </a:p>
        </p:txBody>
      </p:sp>
      <p:pic>
        <p:nvPicPr>
          <p:cNvPr id="61" name="Picture 6" descr="J_Stokes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347736" y="1199072"/>
            <a:ext cx="903568" cy="1008000"/>
          </a:xfrm>
          <a:prstGeom prst="rect">
            <a:avLst/>
          </a:prstGeom>
          <a:noFill/>
        </p:spPr>
      </p:pic>
      <p:pic>
        <p:nvPicPr>
          <p:cNvPr id="8194" name="Picture 2" descr="L:\MIS\Presentations\Photos\Mobrey\Joe Willson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173856" y="3640350"/>
            <a:ext cx="794890" cy="900000"/>
          </a:xfrm>
          <a:prstGeom prst="rect">
            <a:avLst/>
          </a:prstGeom>
          <a:noFill/>
        </p:spPr>
      </p:pic>
      <p:pic>
        <p:nvPicPr>
          <p:cNvPr id="62" name="Picture 3" descr="I:\GHI\OH\Org_charts\Jon_april_2011\Bilder\P\plagerlof.jp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2300239" y="4753455"/>
            <a:ext cx="666472" cy="900000"/>
          </a:xfrm>
          <a:prstGeom prst="rect">
            <a:avLst/>
          </a:prstGeom>
          <a:noFill/>
        </p:spPr>
      </p:pic>
      <p:pic>
        <p:nvPicPr>
          <p:cNvPr id="8195" name="Picture 3" descr="I:\GHI\OH\Org_charts\Jon_april_2011\Bilder\1479.jp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4330460" y="2536166"/>
            <a:ext cx="787499" cy="900000"/>
          </a:xfrm>
          <a:prstGeom prst="rect">
            <a:avLst/>
          </a:prstGeom>
          <a:noFill/>
        </p:spPr>
      </p:pic>
      <p:pic>
        <p:nvPicPr>
          <p:cNvPr id="63" name="Picture 3" descr="I:\GHI\OH\Org_charts\Jon_april_2011\Bilder\O\Rasmus.jp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4347712" y="3640348"/>
            <a:ext cx="772348" cy="900000"/>
          </a:xfrm>
          <a:prstGeom prst="rect">
            <a:avLst/>
          </a:prstGeom>
          <a:noFill/>
        </p:spPr>
      </p:pic>
      <p:pic>
        <p:nvPicPr>
          <p:cNvPr id="64" name="Picture 2" descr="I:\GHI\OH\Org_charts\Jon_april_2011\Bilder\Q\Gerth_Forlin_jacket.jpg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4408098" y="4761780"/>
            <a:ext cx="711818" cy="900000"/>
          </a:xfrm>
          <a:prstGeom prst="rect">
            <a:avLst/>
          </a:prstGeom>
          <a:noFill/>
        </p:spPr>
      </p:pic>
      <p:pic>
        <p:nvPicPr>
          <p:cNvPr id="65" name="Picture 2" descr="I:\GHI\OH\Org_charts\Jon_april_2011\Bilder\EnD\Mats_Nordlund.jpg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6452559" y="2540298"/>
            <a:ext cx="760414" cy="900000"/>
          </a:xfrm>
          <a:prstGeom prst="rect">
            <a:avLst/>
          </a:prstGeom>
          <a:noFill/>
        </p:spPr>
      </p:pic>
      <p:pic>
        <p:nvPicPr>
          <p:cNvPr id="66" name="Picture 2" descr="I:\GHI\OH\Org_charts\Jon_april_2011\Bilder\F\Lars_Edman.jpg"/>
          <p:cNvPicPr>
            <a:picLocks noChangeAspect="1" noChangeArrowheads="1"/>
          </p:cNvPicPr>
          <p:nvPr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6478435" y="3652183"/>
            <a:ext cx="739408" cy="900000"/>
          </a:xfrm>
          <a:prstGeom prst="rect">
            <a:avLst/>
          </a:prstGeom>
          <a:noFill/>
        </p:spPr>
      </p:pic>
      <p:pic>
        <p:nvPicPr>
          <p:cNvPr id="67" name="Picture 2" descr="I:\GHI\OH\Org_charts\Jon_april_2011\Bilder\S\Richard_Ahlebrand_jacket.jpg"/>
          <p:cNvPicPr>
            <a:picLocks noChangeAspect="1" noChangeArrowheads="1"/>
          </p:cNvPicPr>
          <p:nvPr/>
        </p:nvPicPr>
        <p:blipFill>
          <a:blip r:embed="rId12" cstate="screen"/>
          <a:srcRect/>
          <a:stretch>
            <a:fillRect/>
          </a:stretch>
        </p:blipFill>
        <p:spPr bwMode="auto">
          <a:xfrm>
            <a:off x="6478438" y="4761782"/>
            <a:ext cx="731113" cy="900000"/>
          </a:xfrm>
          <a:prstGeom prst="rect">
            <a:avLst/>
          </a:prstGeom>
          <a:noFill/>
        </p:spPr>
      </p:pic>
      <p:cxnSp>
        <p:nvCxnSpPr>
          <p:cNvPr id="105" name="Elbow Connector 104"/>
          <p:cNvCxnSpPr>
            <a:stCxn id="8" idx="2"/>
            <a:endCxn id="45" idx="3"/>
          </p:cNvCxnSpPr>
          <p:nvPr/>
        </p:nvCxnSpPr>
        <p:spPr bwMode="auto">
          <a:xfrm rot="16200000" flipH="1">
            <a:off x="4336887" y="2162365"/>
            <a:ext cx="713761" cy="916624"/>
          </a:xfrm>
          <a:prstGeom prst="bentConnector4">
            <a:avLst>
              <a:gd name="adj1" fmla="val 15955"/>
              <a:gd name="adj2" fmla="val 111924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Elbow Connector 108"/>
          <p:cNvCxnSpPr>
            <a:stCxn id="8" idx="2"/>
            <a:endCxn id="47" idx="3"/>
          </p:cNvCxnSpPr>
          <p:nvPr/>
        </p:nvCxnSpPr>
        <p:spPr bwMode="auto">
          <a:xfrm rot="16200000" flipH="1">
            <a:off x="3784823" y="2714429"/>
            <a:ext cx="1823647" cy="922382"/>
          </a:xfrm>
          <a:prstGeom prst="bentConnector4">
            <a:avLst>
              <a:gd name="adj1" fmla="val 6189"/>
              <a:gd name="adj2" fmla="val 111225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Elbow Connector 113"/>
          <p:cNvCxnSpPr>
            <a:stCxn id="8" idx="2"/>
            <a:endCxn id="50" idx="3"/>
          </p:cNvCxnSpPr>
          <p:nvPr/>
        </p:nvCxnSpPr>
        <p:spPr bwMode="auto">
          <a:xfrm rot="16200000" flipH="1">
            <a:off x="3224133" y="3275119"/>
            <a:ext cx="2942159" cy="919514"/>
          </a:xfrm>
          <a:prstGeom prst="bentConnector4">
            <a:avLst>
              <a:gd name="adj1" fmla="val 3949"/>
              <a:gd name="adj2" fmla="val 111572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9" name="Elbow Connector 118"/>
          <p:cNvCxnSpPr>
            <a:stCxn id="8" idx="2"/>
            <a:endCxn id="55" idx="3"/>
          </p:cNvCxnSpPr>
          <p:nvPr/>
        </p:nvCxnSpPr>
        <p:spPr bwMode="auto">
          <a:xfrm rot="16200000" flipH="1">
            <a:off x="5380633" y="1118619"/>
            <a:ext cx="719519" cy="3009874"/>
          </a:xfrm>
          <a:prstGeom prst="bentConnector4">
            <a:avLst>
              <a:gd name="adj1" fmla="val 15210"/>
              <a:gd name="adj2" fmla="val 103463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4" name="Elbow Connector 123"/>
          <p:cNvCxnSpPr>
            <a:stCxn id="8" idx="2"/>
            <a:endCxn id="58" idx="3"/>
          </p:cNvCxnSpPr>
          <p:nvPr/>
        </p:nvCxnSpPr>
        <p:spPr bwMode="auto">
          <a:xfrm rot="16200000" flipH="1">
            <a:off x="4828569" y="1670683"/>
            <a:ext cx="1829405" cy="3015632"/>
          </a:xfrm>
          <a:prstGeom prst="bentConnector4">
            <a:avLst>
              <a:gd name="adj1" fmla="val 5927"/>
              <a:gd name="adj2" fmla="val 103215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Elbow Connector 128"/>
          <p:cNvCxnSpPr>
            <a:stCxn id="8" idx="2"/>
            <a:endCxn id="60" idx="3"/>
          </p:cNvCxnSpPr>
          <p:nvPr/>
        </p:nvCxnSpPr>
        <p:spPr bwMode="auto">
          <a:xfrm rot="16200000" flipH="1">
            <a:off x="4267879" y="2231373"/>
            <a:ext cx="2947917" cy="3012764"/>
          </a:xfrm>
          <a:prstGeom prst="bentConnector4">
            <a:avLst>
              <a:gd name="adj1" fmla="val 3790"/>
              <a:gd name="adj2" fmla="val 10346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Elbow Connector 137"/>
          <p:cNvCxnSpPr>
            <a:stCxn id="8" idx="2"/>
            <a:endCxn id="11" idx="1"/>
          </p:cNvCxnSpPr>
          <p:nvPr/>
        </p:nvCxnSpPr>
        <p:spPr bwMode="auto">
          <a:xfrm rot="5400000">
            <a:off x="2344950" y="1089920"/>
            <a:ext cx="716629" cy="3064382"/>
          </a:xfrm>
          <a:prstGeom prst="bentConnector4">
            <a:avLst>
              <a:gd name="adj1" fmla="val 16091"/>
              <a:gd name="adj2" fmla="val 102686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9" name="Elbow Connector 148"/>
          <p:cNvCxnSpPr>
            <a:stCxn id="8" idx="2"/>
            <a:endCxn id="39" idx="1"/>
          </p:cNvCxnSpPr>
          <p:nvPr/>
        </p:nvCxnSpPr>
        <p:spPr bwMode="auto">
          <a:xfrm rot="5400000">
            <a:off x="1792886" y="1647742"/>
            <a:ext cx="1826515" cy="3058624"/>
          </a:xfrm>
          <a:prstGeom prst="bentConnector4">
            <a:avLst>
              <a:gd name="adj1" fmla="val 6258"/>
              <a:gd name="adj2" fmla="val 10293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Elbow Connector 153"/>
          <p:cNvCxnSpPr>
            <a:stCxn id="8" idx="2"/>
            <a:endCxn id="41" idx="1"/>
          </p:cNvCxnSpPr>
          <p:nvPr/>
        </p:nvCxnSpPr>
        <p:spPr bwMode="auto">
          <a:xfrm rot="5400000">
            <a:off x="1232196" y="2205564"/>
            <a:ext cx="2945027" cy="3061492"/>
          </a:xfrm>
          <a:prstGeom prst="bentConnector4">
            <a:avLst>
              <a:gd name="adj1" fmla="val 3745"/>
              <a:gd name="adj2" fmla="val 102688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4CEB-8E6C-4B83-9681-4B27BD91C3B7}" type="slidenum">
              <a:rPr lang="en-US"/>
              <a:pPr/>
              <a:t>15</a:t>
            </a:fld>
            <a:endParaRPr lang="en-US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Marine Tank Management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3635896" y="1340768"/>
            <a:ext cx="2165230" cy="1112807"/>
          </a:xfrm>
          <a:prstGeom prst="rect">
            <a:avLst/>
          </a:prstGeom>
          <a:noFill/>
          <a:ln w="22225" cap="flat" cmpd="dbl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72000" rIns="72000" bIns="72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Vice President MTM</a:t>
            </a:r>
            <a:endParaRPr kumimoji="0" lang="sv-SE" sz="800" b="1" i="0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sz="800" baseline="0" dirty="0" smtClean="0"/>
              <a:t>Henrik Petersen</a:t>
            </a:r>
            <a:endParaRPr kumimoji="0" lang="sv-SE" sz="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619672" y="2943000"/>
            <a:ext cx="1836000" cy="972000"/>
          </a:xfrm>
          <a:prstGeom prst="rect">
            <a:avLst/>
          </a:prstGeom>
          <a:noFill/>
          <a:ln w="22225" cap="flat" cmpd="dbl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8000" tIns="72000" rIns="72000" bIns="72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Manager </a:t>
            </a:r>
            <a:b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</a:br>
            <a: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Global</a:t>
            </a:r>
            <a:r>
              <a:rPr kumimoji="0" lang="sv-SE" sz="8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Marketing</a:t>
            </a:r>
            <a:endParaRPr kumimoji="0" lang="sv-SE" sz="800" b="1" i="0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sz="800" baseline="0" dirty="0" smtClean="0"/>
              <a:t>Tom B </a:t>
            </a:r>
            <a:r>
              <a:rPr lang="sv-SE" sz="800" baseline="0" dirty="0" err="1" smtClean="0"/>
              <a:t>Soerensen</a:t>
            </a:r>
            <a:endParaRPr kumimoji="0" lang="sv-SE" sz="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801437" y="2940614"/>
            <a:ext cx="1834149" cy="972000"/>
          </a:xfrm>
          <a:prstGeom prst="rect">
            <a:avLst/>
          </a:prstGeom>
          <a:noFill/>
          <a:ln w="22225" cap="flat" cmpd="dbl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8000" tIns="72000" rIns="72000" bIns="72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Director Sales &amp;</a:t>
            </a:r>
            <a:b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</a:br>
            <a:r>
              <a:rPr kumimoji="0" lang="sv-SE" sz="8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Aftermarket</a:t>
            </a:r>
            <a:endParaRPr kumimoji="0" lang="sv-SE" sz="800" b="1" i="0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sz="800" baseline="0" dirty="0" smtClean="0"/>
              <a:t>Per Antonsson</a:t>
            </a:r>
            <a:endParaRPr kumimoji="0" lang="sv-SE" sz="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955386" y="2931988"/>
            <a:ext cx="1836000" cy="972000"/>
          </a:xfrm>
          <a:prstGeom prst="rect">
            <a:avLst/>
          </a:prstGeom>
          <a:noFill/>
          <a:ln w="22225" cap="flat" cmpd="dbl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8000" tIns="72000" rIns="72000" bIns="72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Director E&amp;D and </a:t>
            </a:r>
            <a:b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</a:br>
            <a: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Project</a:t>
            </a:r>
            <a:r>
              <a:rPr kumimoji="0" lang="sv-SE" sz="8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Engineering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sz="800" baseline="0" dirty="0" smtClean="0"/>
              <a:t>Timo </a:t>
            </a:r>
            <a:r>
              <a:rPr lang="sv-SE" sz="800" baseline="0" dirty="0" err="1" smtClean="0"/>
              <a:t>van’t</a:t>
            </a:r>
            <a:r>
              <a:rPr lang="sv-SE" sz="800" baseline="0" dirty="0" smtClean="0"/>
              <a:t> Hoff</a:t>
            </a:r>
            <a:endParaRPr kumimoji="0" lang="sv-SE" sz="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775556" y="4468688"/>
            <a:ext cx="1836000" cy="972000"/>
          </a:xfrm>
          <a:prstGeom prst="rect">
            <a:avLst/>
          </a:prstGeom>
          <a:noFill/>
          <a:ln w="22225" cap="flat" cmpd="dbl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8000" tIns="72000" rIns="72000" bIns="72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Global Operations</a:t>
            </a:r>
            <a:endParaRPr kumimoji="0" lang="sv-SE" sz="800" b="1" i="0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sz="800" baseline="0" dirty="0" smtClean="0"/>
              <a:t>Paco </a:t>
            </a:r>
            <a:r>
              <a:rPr lang="sv-SE" sz="800" baseline="0" dirty="0" err="1" smtClean="0"/>
              <a:t>Pumajero</a:t>
            </a:r>
            <a:endParaRPr kumimoji="0" lang="sv-SE" sz="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962183" y="4468687"/>
            <a:ext cx="1836000" cy="972000"/>
          </a:xfrm>
          <a:prstGeom prst="rect">
            <a:avLst/>
          </a:prstGeom>
          <a:noFill/>
          <a:ln w="22225" cap="flat" cmpd="dbl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8000" tIns="72000" rIns="72000" bIns="72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8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CFO &amp; Manager IT</a:t>
            </a:r>
            <a:br>
              <a:rPr kumimoji="0" lang="sv-SE" sz="8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</a:br>
            <a:r>
              <a:rPr lang="sv-SE" sz="800" baseline="0" dirty="0" smtClean="0"/>
              <a:t>Jakob </a:t>
            </a:r>
            <a:r>
              <a:rPr lang="sv-SE" sz="800" baseline="0" dirty="0" err="1" smtClean="0"/>
              <a:t>Noerr</a:t>
            </a:r>
            <a:endParaRPr kumimoji="0" lang="sv-SE" sz="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7111270" y="4477314"/>
            <a:ext cx="1836000" cy="972000"/>
          </a:xfrm>
          <a:prstGeom prst="rect">
            <a:avLst/>
          </a:prstGeom>
          <a:noFill/>
          <a:ln w="22225" cap="flat" cmpd="dbl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8000" tIns="72000" rIns="72000" bIns="72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Manager HR</a:t>
            </a:r>
            <a:b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</a:br>
            <a:r>
              <a:rPr lang="sv-SE" sz="800" baseline="0" dirty="0" smtClean="0"/>
              <a:t>Peter </a:t>
            </a:r>
            <a:r>
              <a:rPr lang="sv-SE" sz="800" baseline="0" dirty="0" err="1" smtClean="0"/>
              <a:t>Boeving</a:t>
            </a:r>
            <a:endParaRPr kumimoji="0" lang="sv-SE" sz="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49" name="Elbow Connector 48"/>
          <p:cNvCxnSpPr>
            <a:stCxn id="8" idx="2"/>
            <a:endCxn id="17" idx="0"/>
          </p:cNvCxnSpPr>
          <p:nvPr/>
        </p:nvCxnSpPr>
        <p:spPr bwMode="auto">
          <a:xfrm rot="16200000" flipH="1">
            <a:off x="5556742" y="1615343"/>
            <a:ext cx="478413" cy="2154875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Elbow Connector 51"/>
          <p:cNvCxnSpPr>
            <a:stCxn id="8" idx="2"/>
            <a:endCxn id="14" idx="0"/>
          </p:cNvCxnSpPr>
          <p:nvPr/>
        </p:nvCxnSpPr>
        <p:spPr bwMode="auto">
          <a:xfrm rot="16200000" flipH="1">
            <a:off x="4474992" y="2697093"/>
            <a:ext cx="487039" cy="1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Elbow Connector 55"/>
          <p:cNvCxnSpPr>
            <a:stCxn id="8" idx="2"/>
            <a:endCxn id="11" idx="0"/>
          </p:cNvCxnSpPr>
          <p:nvPr/>
        </p:nvCxnSpPr>
        <p:spPr bwMode="auto">
          <a:xfrm rot="5400000">
            <a:off x="3383380" y="1607868"/>
            <a:ext cx="489425" cy="2180839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Elbow Connector 73"/>
          <p:cNvCxnSpPr>
            <a:stCxn id="20" idx="0"/>
            <a:endCxn id="23" idx="0"/>
          </p:cNvCxnSpPr>
          <p:nvPr/>
        </p:nvCxnSpPr>
        <p:spPr bwMode="auto">
          <a:xfrm rot="5400000" flipH="1" flipV="1">
            <a:off x="4786869" y="3375375"/>
            <a:ext cx="1" cy="2186627"/>
          </a:xfrm>
          <a:prstGeom prst="bentConnector3">
            <a:avLst>
              <a:gd name="adj1" fmla="val 2286010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Elbow Connector 76"/>
          <p:cNvCxnSpPr>
            <a:stCxn id="23" idx="0"/>
            <a:endCxn id="26" idx="0"/>
          </p:cNvCxnSpPr>
          <p:nvPr/>
        </p:nvCxnSpPr>
        <p:spPr bwMode="auto">
          <a:xfrm rot="16200000" flipH="1">
            <a:off x="6950412" y="3398457"/>
            <a:ext cx="8627" cy="2149087"/>
          </a:xfrm>
          <a:prstGeom prst="bentConnector3">
            <a:avLst>
              <a:gd name="adj1" fmla="val -264982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/>
          <p:cNvCxnSpPr/>
          <p:nvPr/>
        </p:nvCxnSpPr>
        <p:spPr bwMode="auto">
          <a:xfrm rot="5400000">
            <a:off x="2856180" y="3467100"/>
            <a:ext cx="154940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098" name="Picture 2" descr="I:\GHI\OH\Org_charts\Jon_april_2011\Bilder\M\HenrikPetersen_MG_5722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687588" y="1387474"/>
            <a:ext cx="1062033" cy="1008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 bwMode="auto">
          <a:xfrm>
            <a:off x="624814" y="4474446"/>
            <a:ext cx="1836000" cy="972000"/>
          </a:xfrm>
          <a:prstGeom prst="rect">
            <a:avLst/>
          </a:prstGeom>
          <a:noFill/>
          <a:ln w="22225" cap="flat" cmpd="dbl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8000" tIns="72000" rIns="72000" bIns="72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Manager </a:t>
            </a:r>
            <a:r>
              <a:rPr kumimoji="0" lang="sv-SE" sz="8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Quality</a:t>
            </a:r>
            <a: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b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</a:br>
            <a:r>
              <a:rPr kumimoji="0" lang="sv-SE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&amp; Environment</a:t>
            </a:r>
            <a:endParaRPr kumimoji="0" lang="sv-SE" sz="800" b="1" i="0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sz="800" baseline="0" dirty="0" smtClean="0"/>
              <a:t>Kurt</a:t>
            </a:r>
            <a:r>
              <a:rPr lang="sv-SE" sz="800" dirty="0" smtClean="0"/>
              <a:t> </a:t>
            </a:r>
            <a:r>
              <a:rPr lang="sv-SE" sz="800" dirty="0" err="1" smtClean="0"/>
              <a:t>Noernberg</a:t>
            </a:r>
            <a:endParaRPr kumimoji="0" lang="sv-SE" sz="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4099" name="Picture 3" descr="I:\GHI\OH\Org_charts\Jon_april_2011\Bilder\M\TomSørensen_MG_5577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691443" y="2984739"/>
            <a:ext cx="722177" cy="900000"/>
          </a:xfrm>
          <a:prstGeom prst="rect">
            <a:avLst/>
          </a:prstGeom>
          <a:noFill/>
        </p:spPr>
      </p:pic>
      <p:pic>
        <p:nvPicPr>
          <p:cNvPr id="4100" name="Picture 4" descr="I:\GHI\OH\Org_charts\Jon_april_2011\Bilder\M\Per Antonson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891179" y="2984740"/>
            <a:ext cx="703636" cy="900000"/>
          </a:xfrm>
          <a:prstGeom prst="rect">
            <a:avLst/>
          </a:prstGeom>
          <a:noFill/>
        </p:spPr>
      </p:pic>
      <p:pic>
        <p:nvPicPr>
          <p:cNvPr id="4102" name="Picture 6" descr="I:\GHI\OH\Org_charts\Jon_april_2011\Bilder\M\Timo_vant_Hoff_jacket.jp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7073661" y="2976114"/>
            <a:ext cx="685714" cy="900000"/>
          </a:xfrm>
          <a:prstGeom prst="rect">
            <a:avLst/>
          </a:prstGeom>
          <a:noFill/>
        </p:spPr>
      </p:pic>
      <p:pic>
        <p:nvPicPr>
          <p:cNvPr id="4103" name="Picture 7" descr="I:\GHI\OH\Org_charts\Jon_april_2011\Bilder\M\kurt_noernberg.jp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1633627" y="4513530"/>
            <a:ext cx="782791" cy="900000"/>
          </a:xfrm>
          <a:prstGeom prst="rect">
            <a:avLst/>
          </a:prstGeom>
          <a:noFill/>
        </p:spPr>
      </p:pic>
      <p:pic>
        <p:nvPicPr>
          <p:cNvPr id="4104" name="Picture 8" descr="I:\GHI\OH\Org_charts\Jon_april_2011\Bilder\M\PacoPumarejo_MG_5657.jp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3873261" y="4504904"/>
            <a:ext cx="700528" cy="900000"/>
          </a:xfrm>
          <a:prstGeom prst="rect">
            <a:avLst/>
          </a:prstGeom>
          <a:noFill/>
        </p:spPr>
      </p:pic>
      <p:pic>
        <p:nvPicPr>
          <p:cNvPr id="4105" name="Picture 9" descr="I:\GHI\OH\Org_charts\Jon_april_2011\Bilder\M\JakobNørr_MG_5695-Edit.jpg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6064371" y="4504904"/>
            <a:ext cx="706793" cy="900000"/>
          </a:xfrm>
          <a:prstGeom prst="rect">
            <a:avLst/>
          </a:prstGeom>
          <a:noFill/>
        </p:spPr>
      </p:pic>
      <p:pic>
        <p:nvPicPr>
          <p:cNvPr id="4106" name="Picture 10" descr="I:\GHI\OH\Org_charts\Jon_april_2011\Bilder\M\PeterBøving_MG_5603-Edit.jpg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8164033" y="4513530"/>
            <a:ext cx="746559" cy="900000"/>
          </a:xfrm>
          <a:prstGeom prst="rect">
            <a:avLst/>
          </a:prstGeom>
          <a:noFill/>
        </p:spPr>
      </p:pic>
      <p:cxnSp>
        <p:nvCxnSpPr>
          <p:cNvPr id="43" name="Elbow Connector 42"/>
          <p:cNvCxnSpPr/>
          <p:nvPr/>
        </p:nvCxnSpPr>
        <p:spPr bwMode="auto">
          <a:xfrm rot="5400000" flipH="1" flipV="1">
            <a:off x="2502335" y="3284675"/>
            <a:ext cx="230250" cy="2149292"/>
          </a:xfrm>
          <a:prstGeom prst="bentConnector2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5"/>
          <p:cNvSpPr>
            <a:spLocks noChangeArrowheads="1"/>
          </p:cNvSpPr>
          <p:nvPr/>
        </p:nvSpPr>
        <p:spPr bwMode="auto">
          <a:xfrm>
            <a:off x="7055867" y="5653088"/>
            <a:ext cx="1741488" cy="9048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pic>
        <p:nvPicPr>
          <p:cNvPr id="1048" name="Picture 24" descr="V:\SME\Pictures\Fartyg\BOAT_cut_small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23528" y="1207120"/>
            <a:ext cx="2880320" cy="5040000"/>
          </a:xfrm>
          <a:prstGeom prst="rect">
            <a:avLst/>
          </a:prstGeom>
          <a:noFill/>
        </p:spPr>
      </p:pic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Three </a:t>
            </a:r>
            <a:r>
              <a:rPr lang="sv-SE" dirty="0" err="1" smtClean="0"/>
              <a:t>Primary</a:t>
            </a:r>
            <a:r>
              <a:rPr lang="sv-SE" dirty="0" smtClean="0"/>
              <a:t> Markets</a:t>
            </a:r>
            <a:endParaRPr lang="sv-SE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539552" y="1412776"/>
            <a:ext cx="2736304" cy="353095"/>
          </a:xfrm>
        </p:spPr>
        <p:txBody>
          <a:bodyPr/>
          <a:lstStyle/>
          <a:p>
            <a:pPr>
              <a:lnSpc>
                <a:spcPct val="70000"/>
              </a:lnSpc>
              <a:buNone/>
            </a:pPr>
            <a:r>
              <a:rPr lang="sv-SE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Marine </a:t>
            </a:r>
            <a:r>
              <a:rPr lang="sv-SE" sz="1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endParaRPr lang="sv-SE" sz="1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486792" y="4394200"/>
            <a:ext cx="4060825" cy="87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spcAft>
                <a:spcPct val="15000"/>
              </a:spcAft>
              <a:buClr>
                <a:srgbClr val="969696"/>
              </a:buClr>
              <a:buSzPct val="60000"/>
              <a:buFont typeface="Wingdings" pitchFamily="2" charset="2"/>
              <a:buChar char="l"/>
            </a:pPr>
            <a:endParaRPr lang="sv-SE" sz="180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4680967" y="4411663"/>
            <a:ext cx="4060825" cy="87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spcAft>
                <a:spcPct val="15000"/>
              </a:spcAft>
              <a:buClr>
                <a:srgbClr val="969696"/>
              </a:buClr>
              <a:buSzPct val="60000"/>
              <a:buFont typeface="Wingdings" pitchFamily="2" charset="2"/>
              <a:buChar char="l"/>
            </a:pPr>
            <a:endParaRPr lang="sv-SE" sz="1800"/>
          </a:p>
        </p:txBody>
      </p:sp>
      <p:pic>
        <p:nvPicPr>
          <p:cNvPr id="1044" name="Picture 20" descr="http://www.emersonprocess.com/mtm/Upload/images/Cover_Actuator2-frilagdreto.gif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835696" y="5229200"/>
            <a:ext cx="1905000" cy="1466851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3640237" y="1196752"/>
            <a:ext cx="1719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800" dirty="0" err="1" smtClean="0"/>
              <a:t>Refineries</a:t>
            </a:r>
            <a:r>
              <a:rPr lang="sv-SE" sz="1800" dirty="0" smtClean="0"/>
              <a:t> &amp; </a:t>
            </a:r>
          </a:p>
          <a:p>
            <a:r>
              <a:rPr lang="sv-SE" sz="1800" dirty="0" smtClean="0"/>
              <a:t>Tank Terminals</a:t>
            </a:r>
            <a:endParaRPr lang="sv-SE" sz="1800" dirty="0"/>
          </a:p>
        </p:txBody>
      </p:sp>
      <p:pic>
        <p:nvPicPr>
          <p:cNvPr id="1050" name="Picture 26" descr="V:\SME\Pictures\STaR\STaR_frilagd_transp_bakgrund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67544" y="5661248"/>
            <a:ext cx="1756720" cy="920846"/>
          </a:xfrm>
          <a:prstGeom prst="rect">
            <a:avLst/>
          </a:prstGeom>
          <a:noFill/>
        </p:spPr>
      </p:pic>
      <p:pic>
        <p:nvPicPr>
          <p:cNvPr id="1051" name="Picture 27" descr="V:\SME\Pictures\Asset_archive\Plant_Refinery_cut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6228184" y="1196752"/>
            <a:ext cx="2678237" cy="5040000"/>
          </a:xfrm>
          <a:prstGeom prst="rect">
            <a:avLst/>
          </a:prstGeom>
          <a:noFill/>
        </p:spPr>
      </p:pic>
      <p:sp>
        <p:nvSpPr>
          <p:cNvPr id="23" name="Rectangle 5"/>
          <p:cNvSpPr txBox="1">
            <a:spLocks noChangeArrowheads="1"/>
          </p:cNvSpPr>
          <p:nvPr/>
        </p:nvSpPr>
        <p:spPr bwMode="auto">
          <a:xfrm>
            <a:off x="6804248" y="1340768"/>
            <a:ext cx="2088232" cy="353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7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lang="sv-SE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Process Industry</a:t>
            </a:r>
          </a:p>
        </p:txBody>
      </p:sp>
      <p:pic>
        <p:nvPicPr>
          <p:cNvPr id="1052" name="Picture 28" descr="V:\SME\Pictures\Tankar\Tankar-vita.jp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3282873" y="1196752"/>
            <a:ext cx="2866287" cy="5040000"/>
          </a:xfrm>
          <a:prstGeom prst="rect">
            <a:avLst/>
          </a:prstGeom>
          <a:noFill/>
        </p:spPr>
      </p:pic>
      <p:sp>
        <p:nvSpPr>
          <p:cNvPr id="32" name="Rectangle 5"/>
          <p:cNvSpPr txBox="1">
            <a:spLocks noChangeArrowheads="1"/>
          </p:cNvSpPr>
          <p:nvPr/>
        </p:nvSpPr>
        <p:spPr bwMode="auto">
          <a:xfrm>
            <a:off x="3491880" y="1412776"/>
            <a:ext cx="2736304" cy="353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0" fontAlgn="base" latinLnBrk="0" hangingPunct="0">
              <a:lnSpc>
                <a:spcPct val="7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Refineries</a:t>
            </a:r>
            <a:r>
              <a:rPr kumimoji="0" lang="sv-SE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&amp; </a:t>
            </a:r>
          </a:p>
          <a:p>
            <a:pPr marL="342900" marR="0" lvl="0" indent="-342900" defTabSz="914400" rtl="0" eaLnBrk="0" fontAlgn="base" latinLnBrk="0" hangingPunct="0">
              <a:lnSpc>
                <a:spcPct val="7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Tank Terminals</a:t>
            </a:r>
          </a:p>
        </p:txBody>
      </p:sp>
      <p:pic>
        <p:nvPicPr>
          <p:cNvPr id="1056" name="Picture 32" descr="V:\SME\Pictures\Raptor\Raptor_transp.pn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3646518" y="5589240"/>
            <a:ext cx="925482" cy="1043238"/>
          </a:xfrm>
          <a:prstGeom prst="rect">
            <a:avLst/>
          </a:prstGeom>
          <a:noFill/>
        </p:spPr>
      </p:pic>
      <p:pic>
        <p:nvPicPr>
          <p:cNvPr id="1060" name="Picture 36" descr="V:\SME\Pictures\REX\Rex_transp3.pn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5004048" y="5517232"/>
            <a:ext cx="608608" cy="1187956"/>
          </a:xfrm>
          <a:prstGeom prst="rect">
            <a:avLst/>
          </a:prstGeom>
          <a:noFill/>
        </p:spPr>
      </p:pic>
      <p:pic>
        <p:nvPicPr>
          <p:cNvPr id="1061" name="Picture 37" descr="V:\SME\Pictures\5300\5300_transp.png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6732240" y="5229200"/>
            <a:ext cx="449360" cy="1399926"/>
          </a:xfrm>
          <a:prstGeom prst="rect">
            <a:avLst/>
          </a:prstGeom>
          <a:noFill/>
        </p:spPr>
      </p:pic>
      <p:pic>
        <p:nvPicPr>
          <p:cNvPr id="1062" name="Picture 38" descr="V:\SME\Pictures\5400\5400_transp.png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7524328" y="5301208"/>
            <a:ext cx="675208" cy="1338610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3457575" y="1975872"/>
            <a:ext cx="266700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sv-SE" sz="1050" b="1" dirty="0" smtClean="0">
                <a:solidFill>
                  <a:schemeClr val="bg1"/>
                </a:solidFill>
              </a:rPr>
              <a:t>Reliable and </a:t>
            </a:r>
            <a:r>
              <a:rPr lang="sv-SE" sz="1050" b="1" dirty="0" err="1" smtClean="0">
                <a:solidFill>
                  <a:schemeClr val="bg1"/>
                </a:solidFill>
              </a:rPr>
              <a:t>highly</a:t>
            </a:r>
            <a:r>
              <a:rPr lang="sv-SE" sz="1050" b="1" dirty="0" smtClean="0">
                <a:solidFill>
                  <a:schemeClr val="bg1"/>
                </a:solidFill>
              </a:rPr>
              <a:t> </a:t>
            </a:r>
            <a:r>
              <a:rPr lang="sv-SE" sz="1050" b="1" dirty="0" err="1" smtClean="0">
                <a:solidFill>
                  <a:schemeClr val="bg1"/>
                </a:solidFill>
              </a:rPr>
              <a:t>accurate</a:t>
            </a:r>
            <a:r>
              <a:rPr lang="sv-SE" sz="1050" b="1" dirty="0" smtClean="0">
                <a:solidFill>
                  <a:schemeClr val="bg1"/>
                </a:solidFill>
              </a:rPr>
              <a:t> tank </a:t>
            </a:r>
            <a:r>
              <a:rPr lang="sv-SE" sz="1050" b="1" dirty="0" err="1" smtClean="0">
                <a:solidFill>
                  <a:schemeClr val="bg1"/>
                </a:solidFill>
              </a:rPr>
              <a:t>gauging</a:t>
            </a:r>
            <a:r>
              <a:rPr lang="sv-SE" sz="1050" b="1" dirty="0" smtClean="0">
                <a:solidFill>
                  <a:schemeClr val="bg1"/>
                </a:solidFill>
              </a:rPr>
              <a:t> systems for </a:t>
            </a:r>
            <a:r>
              <a:rPr lang="sv-SE" sz="1050" b="1" dirty="0" err="1" smtClean="0">
                <a:solidFill>
                  <a:schemeClr val="bg1"/>
                </a:solidFill>
              </a:rPr>
              <a:t>refineries</a:t>
            </a:r>
            <a:r>
              <a:rPr lang="sv-SE" sz="1050" b="1" dirty="0" smtClean="0">
                <a:solidFill>
                  <a:schemeClr val="bg1"/>
                </a:solidFill>
              </a:rPr>
              <a:t> and tank terminals. </a:t>
            </a:r>
            <a:r>
              <a:rPr lang="sv-SE" sz="1050" b="1" dirty="0" err="1" smtClean="0">
                <a:solidFill>
                  <a:schemeClr val="bg1"/>
                </a:solidFill>
              </a:rPr>
              <a:t>Includes</a:t>
            </a:r>
            <a:r>
              <a:rPr lang="sv-SE" sz="1050" b="1" dirty="0" smtClean="0">
                <a:solidFill>
                  <a:schemeClr val="bg1"/>
                </a:solidFill>
              </a:rPr>
              <a:t> </a:t>
            </a:r>
            <a:r>
              <a:rPr lang="sv-SE" sz="1050" b="1" dirty="0" err="1" smtClean="0">
                <a:solidFill>
                  <a:schemeClr val="bg1"/>
                </a:solidFill>
              </a:rPr>
              <a:t>emulation</a:t>
            </a:r>
            <a:r>
              <a:rPr lang="sv-SE" sz="1050" b="1" dirty="0" smtClean="0">
                <a:solidFill>
                  <a:schemeClr val="bg1"/>
                </a:solidFill>
              </a:rPr>
              <a:t> of </a:t>
            </a:r>
            <a:r>
              <a:rPr lang="sv-SE" sz="1050" b="1" dirty="0" err="1" smtClean="0">
                <a:solidFill>
                  <a:schemeClr val="bg1"/>
                </a:solidFill>
              </a:rPr>
              <a:t>competitor</a:t>
            </a:r>
            <a:r>
              <a:rPr lang="sv-SE" sz="1050" b="1" dirty="0" smtClean="0">
                <a:solidFill>
                  <a:schemeClr val="bg1"/>
                </a:solidFill>
              </a:rPr>
              <a:t> gauges and wireless transmission of signals.</a:t>
            </a:r>
            <a:endParaRPr lang="sv-SE" sz="1050" dirty="0">
              <a:solidFill>
                <a:schemeClr val="bg1"/>
              </a:solidFill>
            </a:endParaRPr>
          </a:p>
        </p:txBody>
      </p:sp>
      <p:sp>
        <p:nvSpPr>
          <p:cNvPr id="21" name="Text Box 28"/>
          <p:cNvSpPr txBox="1">
            <a:spLocks noChangeArrowheads="1"/>
          </p:cNvSpPr>
          <p:nvPr/>
        </p:nvSpPr>
        <p:spPr bwMode="auto">
          <a:xfrm>
            <a:off x="552450" y="4843463"/>
            <a:ext cx="2352675" cy="55399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sv-SE" sz="1000" b="1" dirty="0" err="1" smtClean="0">
                <a:solidFill>
                  <a:schemeClr val="bg1"/>
                </a:solidFill>
              </a:rPr>
              <a:t>Custody</a:t>
            </a:r>
            <a:r>
              <a:rPr lang="sv-SE" sz="1000" b="1" dirty="0" smtClean="0">
                <a:solidFill>
                  <a:schemeClr val="bg1"/>
                </a:solidFill>
              </a:rPr>
              <a:t> transfer </a:t>
            </a:r>
            <a:r>
              <a:rPr lang="sv-SE" sz="1000" b="1" dirty="0" err="1" smtClean="0">
                <a:solidFill>
                  <a:schemeClr val="bg1"/>
                </a:solidFill>
              </a:rPr>
              <a:t>approved</a:t>
            </a:r>
            <a:r>
              <a:rPr lang="sv-SE" sz="1000" b="1" dirty="0" smtClean="0">
                <a:solidFill>
                  <a:schemeClr val="bg1"/>
                </a:solidFill>
              </a:rPr>
              <a:t> </a:t>
            </a:r>
            <a:r>
              <a:rPr lang="sv-SE" sz="1000" b="1" dirty="0" err="1" smtClean="0">
                <a:solidFill>
                  <a:schemeClr val="bg1"/>
                </a:solidFill>
              </a:rPr>
              <a:t>level</a:t>
            </a:r>
            <a:r>
              <a:rPr lang="sv-SE" sz="1000" b="1" dirty="0" smtClean="0">
                <a:solidFill>
                  <a:schemeClr val="bg1"/>
                </a:solidFill>
              </a:rPr>
              <a:t> </a:t>
            </a:r>
            <a:r>
              <a:rPr lang="sv-SE" sz="1000" b="1" dirty="0" err="1" smtClean="0">
                <a:solidFill>
                  <a:schemeClr val="bg1"/>
                </a:solidFill>
              </a:rPr>
              <a:t>gauging</a:t>
            </a:r>
            <a:r>
              <a:rPr lang="sv-SE" sz="1000" b="1" dirty="0" smtClean="0">
                <a:solidFill>
                  <a:schemeClr val="bg1"/>
                </a:solidFill>
              </a:rPr>
              <a:t>, </a:t>
            </a:r>
            <a:r>
              <a:rPr lang="sv-SE" sz="1000" b="1" dirty="0" err="1" smtClean="0">
                <a:solidFill>
                  <a:schemeClr val="bg1"/>
                </a:solidFill>
              </a:rPr>
              <a:t>actuation</a:t>
            </a:r>
            <a:r>
              <a:rPr lang="sv-SE" sz="1000" b="1" dirty="0" smtClean="0">
                <a:solidFill>
                  <a:schemeClr val="bg1"/>
                </a:solidFill>
              </a:rPr>
              <a:t> and </a:t>
            </a:r>
            <a:r>
              <a:rPr lang="sv-SE" sz="1000" b="1" dirty="0" err="1" smtClean="0">
                <a:solidFill>
                  <a:schemeClr val="bg1"/>
                </a:solidFill>
              </a:rPr>
              <a:t>cargo</a:t>
            </a:r>
            <a:r>
              <a:rPr lang="sv-SE" sz="1000" b="1" dirty="0" smtClean="0">
                <a:solidFill>
                  <a:schemeClr val="bg1"/>
                </a:solidFill>
              </a:rPr>
              <a:t>/ballast </a:t>
            </a:r>
            <a:r>
              <a:rPr lang="sv-SE" sz="1000" b="1" dirty="0" err="1" smtClean="0">
                <a:solidFill>
                  <a:schemeClr val="bg1"/>
                </a:solidFill>
              </a:rPr>
              <a:t>control</a:t>
            </a:r>
            <a:r>
              <a:rPr lang="sv-SE" sz="1000" b="1" dirty="0" smtClean="0">
                <a:solidFill>
                  <a:schemeClr val="bg1"/>
                </a:solidFill>
              </a:rPr>
              <a:t>. </a:t>
            </a:r>
            <a:endParaRPr lang="sv-SE" sz="1000" b="1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419975" y="1752510"/>
            <a:ext cx="14287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b="1" dirty="0" smtClean="0">
                <a:solidFill>
                  <a:schemeClr val="bg1"/>
                </a:solidFill>
              </a:rPr>
              <a:t>Level gauging on both liquid and solid materials for the process</a:t>
            </a:r>
            <a:r>
              <a:rPr lang="sv-SE" sz="1000" b="1" dirty="0" smtClean="0">
                <a:solidFill>
                  <a:schemeClr val="bg1"/>
                </a:solidFill>
              </a:rPr>
              <a:t> </a:t>
            </a:r>
            <a:r>
              <a:rPr lang="sv-SE" sz="1000" b="1" dirty="0" err="1" smtClean="0">
                <a:solidFill>
                  <a:schemeClr val="bg1"/>
                </a:solidFill>
              </a:rPr>
              <a:t>industry</a:t>
            </a:r>
            <a:endParaRPr lang="sv-SE" sz="1000" b="1" dirty="0">
              <a:solidFill>
                <a:schemeClr val="bg1"/>
              </a:solidFill>
              <a:latin typeface="Times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29497-D328-443F-BC62-B066B69E9232}" type="slidenum">
              <a:rPr lang="en-US"/>
              <a:pPr/>
              <a:t>17</a:t>
            </a:fld>
            <a:endParaRPr lang="en-US"/>
          </a:p>
        </p:txBody>
      </p:sp>
      <p:pic>
        <p:nvPicPr>
          <p:cNvPr id="340994" name="Picture 2" descr="caltex log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411413" y="2205038"/>
            <a:ext cx="2016125" cy="798512"/>
          </a:xfrm>
          <a:prstGeom prst="rect">
            <a:avLst/>
          </a:prstGeom>
          <a:noFill/>
        </p:spPr>
      </p:pic>
      <p:pic>
        <p:nvPicPr>
          <p:cNvPr id="340995" name="Picture 3" descr="Vopak logo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5724525" y="3284538"/>
            <a:ext cx="1828800" cy="1247775"/>
          </a:xfrm>
          <a:prstGeom prst="rect">
            <a:avLst/>
          </a:prstGeom>
          <a:noFill/>
        </p:spPr>
      </p:pic>
      <p:pic>
        <p:nvPicPr>
          <p:cNvPr id="340996" name="Picture 4" descr="Home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4427538" y="3573463"/>
            <a:ext cx="1333500" cy="1133475"/>
          </a:xfrm>
          <a:prstGeom prst="rect">
            <a:avLst/>
          </a:prstGeom>
          <a:noFill/>
        </p:spPr>
      </p:pic>
      <p:pic>
        <p:nvPicPr>
          <p:cNvPr id="340997" name="Picture 5"/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4067175" y="1989138"/>
            <a:ext cx="1298575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0998" name="Picture 6" descr="imagenes_02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email"/>
          <a:srcRect/>
          <a:stretch>
            <a:fillRect/>
          </a:stretch>
        </p:blipFill>
        <p:spPr bwMode="auto">
          <a:xfrm>
            <a:off x="5795963" y="2781300"/>
            <a:ext cx="2170112" cy="639763"/>
          </a:xfrm>
          <a:prstGeom prst="rect">
            <a:avLst/>
          </a:prstGeom>
          <a:noFill/>
        </p:spPr>
      </p:pic>
      <p:sp>
        <p:nvSpPr>
          <p:cNvPr id="34099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We provide to many leading companies</a:t>
            </a:r>
          </a:p>
        </p:txBody>
      </p:sp>
      <p:pic>
        <p:nvPicPr>
          <p:cNvPr id="341000" name="Picture 8"/>
          <p:cNvPicPr>
            <a:picLocks noChangeAspect="1" noChangeArrowheads="1"/>
          </p:cNvPicPr>
          <p:nvPr/>
        </p:nvPicPr>
        <p:blipFill>
          <a:blip r:embed="rId12" cstate="email"/>
          <a:srcRect/>
          <a:stretch>
            <a:fillRect/>
          </a:stretch>
        </p:blipFill>
        <p:spPr bwMode="auto">
          <a:xfrm>
            <a:off x="4643438" y="3141663"/>
            <a:ext cx="12858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1001" name="Picture 9"/>
          <p:cNvPicPr>
            <a:picLocks noChangeAspect="1" noChangeArrowheads="1"/>
          </p:cNvPicPr>
          <p:nvPr/>
        </p:nvPicPr>
        <p:blipFill>
          <a:blip r:embed="rId13" cstate="email"/>
          <a:srcRect/>
          <a:stretch>
            <a:fillRect/>
          </a:stretch>
        </p:blipFill>
        <p:spPr bwMode="auto">
          <a:xfrm>
            <a:off x="3779838" y="1268413"/>
            <a:ext cx="635000" cy="647700"/>
          </a:xfrm>
          <a:prstGeom prst="rect">
            <a:avLst/>
          </a:prstGeom>
          <a:noFill/>
        </p:spPr>
      </p:pic>
      <p:pic>
        <p:nvPicPr>
          <p:cNvPr id="341002" name="Picture 10"/>
          <p:cNvPicPr>
            <a:picLocks noChangeAspect="1" noChangeArrowheads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4500563" y="1341438"/>
            <a:ext cx="1117600" cy="406400"/>
          </a:xfrm>
          <a:prstGeom prst="rect">
            <a:avLst/>
          </a:prstGeom>
          <a:noFill/>
        </p:spPr>
      </p:pic>
      <p:pic>
        <p:nvPicPr>
          <p:cNvPr id="341003" name="Picture 11"/>
          <p:cNvPicPr>
            <a:picLocks noChangeAspect="1" noChangeArrowheads="1"/>
          </p:cNvPicPr>
          <p:nvPr/>
        </p:nvPicPr>
        <p:blipFill>
          <a:blip r:embed="rId15" cstate="email"/>
          <a:srcRect/>
          <a:stretch>
            <a:fillRect/>
          </a:stretch>
        </p:blipFill>
        <p:spPr bwMode="auto">
          <a:xfrm>
            <a:off x="5292725" y="1989138"/>
            <a:ext cx="665163" cy="677862"/>
          </a:xfrm>
          <a:prstGeom prst="rect">
            <a:avLst/>
          </a:prstGeom>
          <a:noFill/>
        </p:spPr>
      </p:pic>
      <p:pic>
        <p:nvPicPr>
          <p:cNvPr id="341004" name="Picture 12"/>
          <p:cNvPicPr>
            <a:picLocks noChangeAspect="1" noChangeArrowheads="1"/>
          </p:cNvPicPr>
          <p:nvPr/>
        </p:nvPicPr>
        <p:blipFill>
          <a:blip r:embed="rId16" cstate="email"/>
          <a:srcRect/>
          <a:stretch>
            <a:fillRect/>
          </a:stretch>
        </p:blipFill>
        <p:spPr bwMode="auto">
          <a:xfrm>
            <a:off x="611188" y="5229225"/>
            <a:ext cx="665162" cy="703263"/>
          </a:xfrm>
          <a:prstGeom prst="rect">
            <a:avLst/>
          </a:prstGeom>
          <a:noFill/>
        </p:spPr>
      </p:pic>
      <p:pic>
        <p:nvPicPr>
          <p:cNvPr id="341005" name="Picture 13" descr="shi_logo"/>
          <p:cNvPicPr>
            <a:picLocks noChangeAspect="1" noChangeArrowheads="1"/>
          </p:cNvPicPr>
          <p:nvPr/>
        </p:nvPicPr>
        <p:blipFill>
          <a:blip r:embed="rId17" cstate="email"/>
          <a:srcRect/>
          <a:stretch>
            <a:fillRect/>
          </a:stretch>
        </p:blipFill>
        <p:spPr bwMode="auto">
          <a:xfrm>
            <a:off x="2411413" y="4562475"/>
            <a:ext cx="3121025" cy="882650"/>
          </a:xfrm>
          <a:prstGeom prst="rect">
            <a:avLst/>
          </a:prstGeom>
          <a:noFill/>
        </p:spPr>
      </p:pic>
      <p:pic>
        <p:nvPicPr>
          <p:cNvPr id="341006" name="Picture 14" descr="bp"/>
          <p:cNvPicPr>
            <a:picLocks noChangeAspect="1" noChangeArrowheads="1"/>
          </p:cNvPicPr>
          <p:nvPr/>
        </p:nvPicPr>
        <p:blipFill>
          <a:blip r:embed="rId18" cstate="email"/>
          <a:srcRect/>
          <a:stretch>
            <a:fillRect/>
          </a:stretch>
        </p:blipFill>
        <p:spPr bwMode="auto">
          <a:xfrm>
            <a:off x="611188" y="1628775"/>
            <a:ext cx="617537" cy="800100"/>
          </a:xfrm>
          <a:prstGeom prst="rect">
            <a:avLst/>
          </a:prstGeom>
          <a:noFill/>
        </p:spPr>
      </p:pic>
      <p:pic>
        <p:nvPicPr>
          <p:cNvPr id="341007" name="Picture 15" descr="broström"/>
          <p:cNvPicPr>
            <a:picLocks noChangeAspect="1" noChangeArrowheads="1"/>
          </p:cNvPicPr>
          <p:nvPr/>
        </p:nvPicPr>
        <p:blipFill>
          <a:blip r:embed="rId19" cstate="email"/>
          <a:srcRect/>
          <a:stretch>
            <a:fillRect/>
          </a:stretch>
        </p:blipFill>
        <p:spPr bwMode="auto">
          <a:xfrm>
            <a:off x="2339975" y="1196975"/>
            <a:ext cx="1152525" cy="796925"/>
          </a:xfrm>
          <a:prstGeom prst="rect">
            <a:avLst/>
          </a:prstGeom>
          <a:noFill/>
        </p:spPr>
      </p:pic>
      <p:pic>
        <p:nvPicPr>
          <p:cNvPr id="341008" name="Picture 16" descr="daewoo"/>
          <p:cNvPicPr>
            <a:picLocks noChangeAspect="1" noChangeArrowheads="1"/>
          </p:cNvPicPr>
          <p:nvPr/>
        </p:nvPicPr>
        <p:blipFill>
          <a:blip r:embed="rId20" cstate="email"/>
          <a:srcRect/>
          <a:stretch>
            <a:fillRect/>
          </a:stretch>
        </p:blipFill>
        <p:spPr bwMode="auto">
          <a:xfrm>
            <a:off x="684213" y="1196975"/>
            <a:ext cx="1450975" cy="411163"/>
          </a:xfrm>
          <a:prstGeom prst="rect">
            <a:avLst/>
          </a:prstGeom>
          <a:noFill/>
        </p:spPr>
      </p:pic>
      <p:pic>
        <p:nvPicPr>
          <p:cNvPr id="341009" name="Picture 17" descr="dalian"/>
          <p:cNvPicPr>
            <a:picLocks noChangeAspect="1" noChangeArrowheads="1"/>
          </p:cNvPicPr>
          <p:nvPr/>
        </p:nvPicPr>
        <p:blipFill>
          <a:blip r:embed="rId21" cstate="email"/>
          <a:srcRect/>
          <a:stretch>
            <a:fillRect/>
          </a:stretch>
        </p:blipFill>
        <p:spPr bwMode="auto">
          <a:xfrm>
            <a:off x="539750" y="3141663"/>
            <a:ext cx="3913188" cy="650875"/>
          </a:xfrm>
          <a:prstGeom prst="rect">
            <a:avLst/>
          </a:prstGeom>
          <a:noFill/>
        </p:spPr>
      </p:pic>
      <p:pic>
        <p:nvPicPr>
          <p:cNvPr id="341010" name="Picture 18" descr="exxon"/>
          <p:cNvPicPr>
            <a:picLocks noChangeAspect="1" noChangeArrowheads="1"/>
          </p:cNvPicPr>
          <p:nvPr/>
        </p:nvPicPr>
        <p:blipFill>
          <a:blip r:embed="rId22" cstate="email"/>
          <a:srcRect/>
          <a:stretch>
            <a:fillRect/>
          </a:stretch>
        </p:blipFill>
        <p:spPr bwMode="auto">
          <a:xfrm>
            <a:off x="1692275" y="4005263"/>
            <a:ext cx="2022475" cy="481012"/>
          </a:xfrm>
          <a:prstGeom prst="rect">
            <a:avLst/>
          </a:prstGeom>
          <a:noFill/>
        </p:spPr>
      </p:pic>
      <p:pic>
        <p:nvPicPr>
          <p:cNvPr id="341011" name="Picture 19" descr="hhi"/>
          <p:cNvPicPr>
            <a:picLocks noChangeAspect="1" noChangeArrowheads="1"/>
          </p:cNvPicPr>
          <p:nvPr/>
        </p:nvPicPr>
        <p:blipFill>
          <a:blip r:embed="rId23" cstate="email"/>
          <a:srcRect/>
          <a:stretch>
            <a:fillRect/>
          </a:stretch>
        </p:blipFill>
        <p:spPr bwMode="auto">
          <a:xfrm>
            <a:off x="611188" y="2565400"/>
            <a:ext cx="1736725" cy="434975"/>
          </a:xfrm>
          <a:prstGeom prst="rect">
            <a:avLst/>
          </a:prstGeom>
          <a:noFill/>
        </p:spPr>
      </p:pic>
      <p:pic>
        <p:nvPicPr>
          <p:cNvPr id="341012" name="Picture 20" descr="Kawasaki_logo"/>
          <p:cNvPicPr>
            <a:picLocks noChangeAspect="1" noChangeArrowheads="1"/>
          </p:cNvPicPr>
          <p:nvPr/>
        </p:nvPicPr>
        <p:blipFill>
          <a:blip r:embed="rId24" cstate="email"/>
          <a:srcRect/>
          <a:stretch>
            <a:fillRect/>
          </a:stretch>
        </p:blipFill>
        <p:spPr bwMode="auto">
          <a:xfrm>
            <a:off x="539750" y="4724400"/>
            <a:ext cx="1646238" cy="268288"/>
          </a:xfrm>
          <a:prstGeom prst="rect">
            <a:avLst/>
          </a:prstGeom>
          <a:noFill/>
        </p:spPr>
      </p:pic>
      <p:pic>
        <p:nvPicPr>
          <p:cNvPr id="341013" name="Picture 21" descr="shell"/>
          <p:cNvPicPr>
            <a:picLocks noChangeAspect="1" noChangeArrowheads="1"/>
          </p:cNvPicPr>
          <p:nvPr/>
        </p:nvPicPr>
        <p:blipFill>
          <a:blip r:embed="rId25" cstate="email"/>
          <a:srcRect/>
          <a:stretch>
            <a:fillRect/>
          </a:stretch>
        </p:blipFill>
        <p:spPr bwMode="auto">
          <a:xfrm>
            <a:off x="1331913" y="1557338"/>
            <a:ext cx="973137" cy="811212"/>
          </a:xfrm>
          <a:prstGeom prst="rect">
            <a:avLst/>
          </a:prstGeom>
          <a:noFill/>
        </p:spPr>
      </p:pic>
      <p:pic>
        <p:nvPicPr>
          <p:cNvPr id="341014" name="Picture 22" descr="so2c_small"/>
          <p:cNvPicPr>
            <a:picLocks noChangeAspect="1" noChangeArrowheads="1"/>
          </p:cNvPicPr>
          <p:nvPr/>
        </p:nvPicPr>
        <p:blipFill>
          <a:blip r:embed="rId26" cstate="email"/>
          <a:srcRect/>
          <a:stretch>
            <a:fillRect/>
          </a:stretch>
        </p:blipFill>
        <p:spPr bwMode="auto">
          <a:xfrm>
            <a:off x="539750" y="3860800"/>
            <a:ext cx="1031875" cy="731838"/>
          </a:xfrm>
          <a:prstGeom prst="rect">
            <a:avLst/>
          </a:prstGeom>
          <a:noFill/>
        </p:spPr>
      </p:pic>
      <p:pic>
        <p:nvPicPr>
          <p:cNvPr id="341015" name="Picture 23" descr="Stena"/>
          <p:cNvPicPr>
            <a:picLocks noChangeAspect="1" noChangeArrowheads="1"/>
          </p:cNvPicPr>
          <p:nvPr/>
        </p:nvPicPr>
        <p:blipFill>
          <a:blip r:embed="rId27" cstate="email"/>
          <a:srcRect/>
          <a:stretch>
            <a:fillRect/>
          </a:stretch>
        </p:blipFill>
        <p:spPr bwMode="auto">
          <a:xfrm>
            <a:off x="5795963" y="1412875"/>
            <a:ext cx="1176337" cy="312738"/>
          </a:xfrm>
          <a:prstGeom prst="rect">
            <a:avLst/>
          </a:prstGeom>
          <a:noFill/>
        </p:spPr>
      </p:pic>
      <p:pic>
        <p:nvPicPr>
          <p:cNvPr id="341016" name="Picture 24" descr="Chevron Hallmark - Human Energy™"/>
          <p:cNvPicPr>
            <a:picLocks noChangeAspect="1" noChangeArrowheads="1"/>
          </p:cNvPicPr>
          <p:nvPr/>
        </p:nvPicPr>
        <p:blipFill>
          <a:blip r:embed="rId28" cstate="email"/>
          <a:srcRect r="64252"/>
          <a:stretch>
            <a:fillRect/>
          </a:stretch>
        </p:blipFill>
        <p:spPr bwMode="auto">
          <a:xfrm>
            <a:off x="6227763" y="2060575"/>
            <a:ext cx="720725" cy="727075"/>
          </a:xfrm>
          <a:prstGeom prst="rect">
            <a:avLst/>
          </a:prstGeom>
          <a:noFill/>
        </p:spPr>
      </p:pic>
      <p:pic>
        <p:nvPicPr>
          <p:cNvPr id="341017" name="Picture 25"/>
          <p:cNvPicPr>
            <a:picLocks noChangeAspect="1" noChangeArrowheads="1"/>
          </p:cNvPicPr>
          <p:nvPr/>
        </p:nvPicPr>
        <p:blipFill>
          <a:blip r:embed="rId29" cstate="email"/>
          <a:srcRect/>
          <a:stretch>
            <a:fillRect/>
          </a:stretch>
        </p:blipFill>
        <p:spPr bwMode="auto">
          <a:xfrm>
            <a:off x="3851275" y="4005263"/>
            <a:ext cx="5048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1018" name="Picture 26" descr="Chesapeake Corporation"/>
          <p:cNvPicPr>
            <a:picLocks noChangeAspect="1" noChangeArrowheads="1"/>
          </p:cNvPicPr>
          <p:nvPr/>
        </p:nvPicPr>
        <p:blipFill>
          <a:blip r:embed="rId30" cstate="email"/>
          <a:srcRect r="26701"/>
          <a:stretch>
            <a:fillRect/>
          </a:stretch>
        </p:blipFill>
        <p:spPr bwMode="auto">
          <a:xfrm>
            <a:off x="539750" y="6165850"/>
            <a:ext cx="2736850" cy="495300"/>
          </a:xfrm>
          <a:prstGeom prst="rect">
            <a:avLst/>
          </a:prstGeom>
          <a:noFill/>
        </p:spPr>
      </p:pic>
      <p:pic>
        <p:nvPicPr>
          <p:cNvPr id="341019" name="Picture 27" descr="pnlBottom"/>
          <p:cNvPicPr>
            <a:picLocks noChangeAspect="1" noChangeArrowheads="1"/>
          </p:cNvPicPr>
          <p:nvPr/>
        </p:nvPicPr>
        <p:blipFill>
          <a:blip r:embed="rId31" cstate="email"/>
          <a:srcRect l="-5077" t="17918" b="49210"/>
          <a:stretch>
            <a:fillRect/>
          </a:stretch>
        </p:blipFill>
        <p:spPr bwMode="auto">
          <a:xfrm>
            <a:off x="1619250" y="5300663"/>
            <a:ext cx="1511300" cy="792162"/>
          </a:xfrm>
          <a:prstGeom prst="rect">
            <a:avLst/>
          </a:prstGeom>
          <a:noFill/>
        </p:spPr>
      </p:pic>
      <p:pic>
        <p:nvPicPr>
          <p:cNvPr id="341020" name="Picture 28"/>
          <p:cNvPicPr>
            <a:picLocks noChangeAspect="1" noChangeArrowheads="1"/>
          </p:cNvPicPr>
          <p:nvPr/>
        </p:nvPicPr>
        <p:blipFill>
          <a:blip r:embed="rId32" cstate="email"/>
          <a:srcRect/>
          <a:stretch>
            <a:fillRect/>
          </a:stretch>
        </p:blipFill>
        <p:spPr bwMode="auto">
          <a:xfrm>
            <a:off x="3419475" y="5516563"/>
            <a:ext cx="21431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1021" name="Picture 29"/>
          <p:cNvPicPr>
            <a:picLocks noChangeAspect="1" noChangeArrowheads="1"/>
          </p:cNvPicPr>
          <p:nvPr/>
        </p:nvPicPr>
        <p:blipFill>
          <a:blip r:embed="rId33" cstate="email"/>
          <a:srcRect/>
          <a:stretch>
            <a:fillRect/>
          </a:stretch>
        </p:blipFill>
        <p:spPr bwMode="auto">
          <a:xfrm>
            <a:off x="3492500" y="6165850"/>
            <a:ext cx="13144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1022" name="Picture 30" descr="Home">
            <a:hlinkClick r:id="rId34"/>
          </p:cNvPr>
          <p:cNvPicPr>
            <a:picLocks noChangeAspect="1" noChangeArrowheads="1"/>
          </p:cNvPicPr>
          <p:nvPr/>
        </p:nvPicPr>
        <p:blipFill>
          <a:blip r:embed="rId35" cstate="email"/>
          <a:srcRect/>
          <a:stretch>
            <a:fillRect/>
          </a:stretch>
        </p:blipFill>
        <p:spPr bwMode="auto">
          <a:xfrm>
            <a:off x="4211638" y="4652963"/>
            <a:ext cx="1619250" cy="352425"/>
          </a:xfrm>
          <a:prstGeom prst="rect">
            <a:avLst/>
          </a:prstGeom>
          <a:noFill/>
        </p:spPr>
      </p:pic>
      <p:pic>
        <p:nvPicPr>
          <p:cNvPr id="341023" name="Picture 31"/>
          <p:cNvPicPr>
            <a:picLocks noChangeAspect="1" noChangeArrowheads="1"/>
          </p:cNvPicPr>
          <p:nvPr/>
        </p:nvPicPr>
        <p:blipFill>
          <a:blip r:embed="rId36" cstate="email"/>
          <a:srcRect/>
          <a:stretch>
            <a:fillRect/>
          </a:stretch>
        </p:blipFill>
        <p:spPr bwMode="auto">
          <a:xfrm>
            <a:off x="7596188" y="2492375"/>
            <a:ext cx="9048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1024" name="AutoShape 32" descr="img_logo_thin">
            <a:hlinkClick r:id="rId37"/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endParaRPr lang="sv-SE"/>
          </a:p>
        </p:txBody>
      </p:sp>
      <p:sp>
        <p:nvSpPr>
          <p:cNvPr id="341025" name="AutoShape 33" descr="img_logo_thin">
            <a:hlinkClick r:id="rId37"/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endParaRPr lang="sv-SE"/>
          </a:p>
        </p:txBody>
      </p:sp>
      <p:sp>
        <p:nvSpPr>
          <p:cNvPr id="341026" name="AutoShape 34" descr="img_logo_thin">
            <a:hlinkClick r:id="rId37"/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endParaRPr lang="sv-SE"/>
          </a:p>
        </p:txBody>
      </p:sp>
      <p:pic>
        <p:nvPicPr>
          <p:cNvPr id="341027" name="Picture 35"/>
          <p:cNvPicPr>
            <a:picLocks noChangeAspect="1" noChangeArrowheads="1"/>
          </p:cNvPicPr>
          <p:nvPr/>
        </p:nvPicPr>
        <p:blipFill>
          <a:blip r:embed="rId38" cstate="email"/>
          <a:srcRect/>
          <a:stretch>
            <a:fillRect/>
          </a:stretch>
        </p:blipFill>
        <p:spPr bwMode="auto">
          <a:xfrm>
            <a:off x="7740650" y="3162300"/>
            <a:ext cx="11715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1028" name="Picture 36"/>
          <p:cNvPicPr>
            <a:picLocks noChangeAspect="1" noChangeArrowheads="1"/>
          </p:cNvPicPr>
          <p:nvPr/>
        </p:nvPicPr>
        <p:blipFill>
          <a:blip r:embed="rId39" cstate="email"/>
          <a:srcRect/>
          <a:stretch>
            <a:fillRect/>
          </a:stretch>
        </p:blipFill>
        <p:spPr bwMode="auto">
          <a:xfrm>
            <a:off x="5076825" y="6165850"/>
            <a:ext cx="18669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1029" name="Picture 37" descr="logo">
            <a:hlinkClick r:id="rId40"/>
          </p:cNvPr>
          <p:cNvPicPr>
            <a:picLocks noChangeAspect="1" noChangeArrowheads="1"/>
          </p:cNvPicPr>
          <p:nvPr/>
        </p:nvPicPr>
        <p:blipFill>
          <a:blip r:embed="rId41" cstate="email"/>
          <a:srcRect/>
          <a:stretch>
            <a:fillRect/>
          </a:stretch>
        </p:blipFill>
        <p:spPr bwMode="auto">
          <a:xfrm>
            <a:off x="6084888" y="4959350"/>
            <a:ext cx="2686050" cy="485775"/>
          </a:xfrm>
          <a:prstGeom prst="rect">
            <a:avLst/>
          </a:prstGeom>
          <a:noFill/>
        </p:spPr>
      </p:pic>
      <p:pic>
        <p:nvPicPr>
          <p:cNvPr id="341030" name="Picture 38"/>
          <p:cNvPicPr>
            <a:picLocks noChangeAspect="1" noChangeArrowheads="1"/>
          </p:cNvPicPr>
          <p:nvPr/>
        </p:nvPicPr>
        <p:blipFill>
          <a:blip r:embed="rId42" cstate="email"/>
          <a:srcRect/>
          <a:stretch>
            <a:fillRect/>
          </a:stretch>
        </p:blipFill>
        <p:spPr bwMode="auto">
          <a:xfrm>
            <a:off x="7524750" y="4427538"/>
            <a:ext cx="16192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1031" name="Picture 39" descr="Logo Repsol">
            <a:hlinkClick r:id="rId43"/>
          </p:cNvPr>
          <p:cNvPicPr>
            <a:picLocks noChangeAspect="1" noChangeArrowheads="1"/>
          </p:cNvPicPr>
          <p:nvPr/>
        </p:nvPicPr>
        <p:blipFill>
          <a:blip r:embed="rId44" cstate="email"/>
          <a:srcRect/>
          <a:stretch>
            <a:fillRect/>
          </a:stretch>
        </p:blipFill>
        <p:spPr bwMode="auto">
          <a:xfrm>
            <a:off x="7885113" y="3500438"/>
            <a:ext cx="952500" cy="800100"/>
          </a:xfrm>
          <a:prstGeom prst="rect">
            <a:avLst/>
          </a:prstGeom>
          <a:noFill/>
        </p:spPr>
      </p:pic>
      <p:pic>
        <p:nvPicPr>
          <p:cNvPr id="341032" name="Picture 40" descr="BASF - The Chemical Company"/>
          <p:cNvPicPr>
            <a:picLocks noChangeAspect="1" noChangeArrowheads="1"/>
          </p:cNvPicPr>
          <p:nvPr/>
        </p:nvPicPr>
        <p:blipFill>
          <a:blip r:embed="rId45" cstate="email"/>
          <a:srcRect t="54688" b="7500"/>
          <a:stretch>
            <a:fillRect/>
          </a:stretch>
        </p:blipFill>
        <p:spPr bwMode="auto">
          <a:xfrm>
            <a:off x="5940425" y="4292600"/>
            <a:ext cx="1524000" cy="576263"/>
          </a:xfrm>
          <a:prstGeom prst="rect">
            <a:avLst/>
          </a:prstGeom>
          <a:noFill/>
        </p:spPr>
      </p:pic>
      <p:pic>
        <p:nvPicPr>
          <p:cNvPr id="341033" name="Picture 41" descr="Bayer AG"/>
          <p:cNvPicPr>
            <a:picLocks noChangeAspect="1" noChangeArrowheads="1"/>
          </p:cNvPicPr>
          <p:nvPr/>
        </p:nvPicPr>
        <p:blipFill>
          <a:blip r:embed="rId46" cstate="email"/>
          <a:srcRect/>
          <a:stretch>
            <a:fillRect/>
          </a:stretch>
        </p:blipFill>
        <p:spPr bwMode="auto">
          <a:xfrm>
            <a:off x="7380288" y="1700213"/>
            <a:ext cx="1638300" cy="666750"/>
          </a:xfrm>
          <a:prstGeom prst="rect">
            <a:avLst/>
          </a:prstGeom>
          <a:noFill/>
        </p:spPr>
      </p:pic>
      <p:pic>
        <p:nvPicPr>
          <p:cNvPr id="341034" name="Picture 42" descr="LUKOIL oil company">
            <a:hlinkClick r:id="rId47"/>
          </p:cNvPr>
          <p:cNvPicPr>
            <a:picLocks noChangeAspect="1" noChangeArrowheads="1"/>
          </p:cNvPicPr>
          <p:nvPr/>
        </p:nvPicPr>
        <p:blipFill>
          <a:blip r:embed="rId48" cstate="email"/>
          <a:srcRect/>
          <a:stretch>
            <a:fillRect/>
          </a:stretch>
        </p:blipFill>
        <p:spPr bwMode="auto">
          <a:xfrm>
            <a:off x="5795963" y="5589588"/>
            <a:ext cx="1419225" cy="409575"/>
          </a:xfrm>
          <a:prstGeom prst="rect">
            <a:avLst/>
          </a:prstGeom>
          <a:noFill/>
        </p:spPr>
      </p:pic>
      <p:pic>
        <p:nvPicPr>
          <p:cNvPr id="341035" name="Picture 43" descr="Pacific Terminals">
            <a:hlinkClick r:id="rId49"/>
          </p:cNvPr>
          <p:cNvPicPr>
            <a:picLocks noChangeAspect="1" noChangeArrowheads="1"/>
          </p:cNvPicPr>
          <p:nvPr/>
        </p:nvPicPr>
        <p:blipFill>
          <a:blip r:embed="rId50" cstate="email"/>
          <a:srcRect t="20358"/>
          <a:stretch>
            <a:fillRect/>
          </a:stretch>
        </p:blipFill>
        <p:spPr bwMode="auto">
          <a:xfrm>
            <a:off x="7019925" y="1196975"/>
            <a:ext cx="1968500" cy="565150"/>
          </a:xfrm>
          <a:prstGeom prst="rect">
            <a:avLst/>
          </a:prstGeom>
          <a:noFill/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6552DDB-0067-41FE-8BE6-2C121B2670BB}" type="slidenum">
              <a:rPr lang="en-US" smtClean="0">
                <a:solidFill>
                  <a:srgbClr val="0F245F"/>
                </a:solidFill>
                <a:latin typeface="Arial" pitchFamily="34" charset="0"/>
              </a:rPr>
              <a:pPr/>
              <a:t>18</a:t>
            </a:fld>
            <a:endParaRPr lang="en-US" smtClean="0">
              <a:solidFill>
                <a:srgbClr val="0F245F"/>
              </a:solidFill>
              <a:latin typeface="Arial" pitchFamily="34" charset="0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>
                <a:ea typeface="SimSun" pitchFamily="2" charset="-122"/>
              </a:rPr>
              <a:t>Rosemount Tank Radar</a:t>
            </a:r>
          </a:p>
        </p:txBody>
      </p:sp>
      <p:sp>
        <p:nvSpPr>
          <p:cNvPr id="39941" name="Rectangle 21"/>
          <p:cNvSpPr>
            <a:spLocks noChangeArrowheads="1"/>
          </p:cNvSpPr>
          <p:nvPr/>
        </p:nvSpPr>
        <p:spPr bwMode="auto">
          <a:xfrm>
            <a:off x="468313" y="1133476"/>
            <a:ext cx="7991475" cy="5436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45000"/>
              </a:spcBef>
              <a:spcAft>
                <a:spcPct val="15000"/>
              </a:spcAft>
              <a:buClr>
                <a:srgbClr val="969696"/>
              </a:buClr>
              <a:buSzPct val="60000"/>
              <a:buFont typeface="Wingdings" pitchFamily="2" charset="2"/>
              <a:buChar char="l"/>
            </a:pPr>
            <a:r>
              <a:rPr lang="en-US" altLang="zh-CN" dirty="0" smtClean="0">
                <a:ea typeface="SimSun" pitchFamily="2" charset="-122"/>
              </a:rPr>
              <a:t>Headquarter in Gothenburg, Sweden, E&amp;D offices in </a:t>
            </a:r>
            <a:br>
              <a:rPr lang="en-US" altLang="zh-CN" dirty="0" smtClean="0">
                <a:ea typeface="SimSun" pitchFamily="2" charset="-122"/>
              </a:rPr>
            </a:br>
            <a:r>
              <a:rPr lang="en-US" altLang="zh-CN" dirty="0" err="1" smtClean="0">
                <a:ea typeface="SimSun" pitchFamily="2" charset="-122"/>
              </a:rPr>
              <a:t>Linköping</a:t>
            </a:r>
            <a:r>
              <a:rPr lang="en-US" altLang="zh-CN" dirty="0" smtClean="0">
                <a:ea typeface="SimSun" pitchFamily="2" charset="-122"/>
              </a:rPr>
              <a:t> and </a:t>
            </a:r>
            <a:r>
              <a:rPr lang="en-US" altLang="zh-CN" dirty="0" err="1" smtClean="0">
                <a:ea typeface="SimSun" pitchFamily="2" charset="-122"/>
              </a:rPr>
              <a:t>Jönköping</a:t>
            </a:r>
            <a:r>
              <a:rPr lang="en-US" altLang="zh-CN" dirty="0" smtClean="0">
                <a:ea typeface="SimSun" pitchFamily="2" charset="-122"/>
              </a:rPr>
              <a:t> </a:t>
            </a:r>
          </a:p>
          <a:p>
            <a:pPr marL="342900" indent="-342900" algn="l">
              <a:spcBef>
                <a:spcPct val="45000"/>
              </a:spcBef>
              <a:spcAft>
                <a:spcPct val="15000"/>
              </a:spcAft>
              <a:buClr>
                <a:srgbClr val="969696"/>
              </a:buClr>
              <a:buSzPct val="60000"/>
              <a:buFont typeface="Wingdings" pitchFamily="2" charset="2"/>
              <a:buChar char="l"/>
            </a:pPr>
            <a:r>
              <a:rPr lang="en-US" altLang="zh-CN" dirty="0" smtClean="0">
                <a:ea typeface="SimSun" pitchFamily="2" charset="-122"/>
              </a:rPr>
              <a:t>Established in 1976</a:t>
            </a:r>
          </a:p>
          <a:p>
            <a:pPr marL="342900" indent="-342900" algn="l">
              <a:spcBef>
                <a:spcPct val="45000"/>
              </a:spcBef>
              <a:spcAft>
                <a:spcPct val="15000"/>
              </a:spcAft>
              <a:buClr>
                <a:srgbClr val="969696"/>
              </a:buClr>
              <a:buSzPct val="60000"/>
              <a:buFont typeface="Wingdings" pitchFamily="2" charset="2"/>
              <a:buChar char="l"/>
            </a:pPr>
            <a:r>
              <a:rPr lang="en-US" altLang="zh-CN" dirty="0" smtClean="0">
                <a:ea typeface="SimSun" pitchFamily="2" charset="-122"/>
              </a:rPr>
              <a:t>Acquired by </a:t>
            </a:r>
            <a:br>
              <a:rPr lang="en-US" altLang="zh-CN" dirty="0" smtClean="0">
                <a:ea typeface="SimSun" pitchFamily="2" charset="-122"/>
              </a:rPr>
            </a:br>
            <a:r>
              <a:rPr lang="en-US" altLang="zh-CN" dirty="0" smtClean="0">
                <a:ea typeface="SimSun" pitchFamily="2" charset="-122"/>
              </a:rPr>
              <a:t>Emerson in 2001</a:t>
            </a:r>
          </a:p>
          <a:p>
            <a:pPr marL="342900" indent="-342900" algn="l">
              <a:spcBef>
                <a:spcPct val="45000"/>
              </a:spcBef>
              <a:spcAft>
                <a:spcPct val="15000"/>
              </a:spcAft>
              <a:buClr>
                <a:srgbClr val="969696"/>
              </a:buClr>
              <a:buSzPct val="60000"/>
              <a:buFont typeface="Wingdings" pitchFamily="2" charset="2"/>
              <a:buChar char="l"/>
            </a:pPr>
            <a:r>
              <a:rPr lang="en-US" altLang="zh-CN" dirty="0" smtClean="0">
                <a:ea typeface="SimSun" pitchFamily="2" charset="-122"/>
              </a:rPr>
              <a:t>330 employees in </a:t>
            </a:r>
            <a:br>
              <a:rPr lang="en-US" altLang="zh-CN" dirty="0" smtClean="0">
                <a:ea typeface="SimSun" pitchFamily="2" charset="-122"/>
              </a:rPr>
            </a:br>
            <a:r>
              <a:rPr lang="en-US" altLang="zh-CN" dirty="0" smtClean="0">
                <a:ea typeface="SimSun" pitchFamily="2" charset="-122"/>
              </a:rPr>
              <a:t>Sweden, another </a:t>
            </a:r>
            <a:br>
              <a:rPr lang="en-US" altLang="zh-CN" dirty="0" smtClean="0">
                <a:ea typeface="SimSun" pitchFamily="2" charset="-122"/>
              </a:rPr>
            </a:br>
            <a:r>
              <a:rPr lang="en-US" altLang="zh-CN" dirty="0" smtClean="0">
                <a:ea typeface="SimSun" pitchFamily="2" charset="-122"/>
              </a:rPr>
              <a:t>90 worldwide</a:t>
            </a:r>
          </a:p>
          <a:p>
            <a:pPr marL="342900" indent="-342900" algn="l">
              <a:spcBef>
                <a:spcPct val="45000"/>
              </a:spcBef>
              <a:spcAft>
                <a:spcPct val="15000"/>
              </a:spcAft>
              <a:buClr>
                <a:srgbClr val="969696"/>
              </a:buClr>
              <a:buSzPct val="60000"/>
              <a:buFont typeface="Wingdings" pitchFamily="2" charset="2"/>
              <a:buChar char="l"/>
            </a:pPr>
            <a:r>
              <a:rPr lang="en-US" altLang="zh-CN" dirty="0" smtClean="0">
                <a:ea typeface="SimSun" pitchFamily="2" charset="-122"/>
              </a:rPr>
              <a:t>Sales app. 1 billion SEK in 2010</a:t>
            </a:r>
            <a:endParaRPr lang="en-US" altLang="zh-CN" dirty="0">
              <a:ea typeface="SimSun" pitchFamily="2" charset="-122"/>
            </a:endParaRPr>
          </a:p>
        </p:txBody>
      </p:sp>
      <p:pic>
        <p:nvPicPr>
          <p:cNvPr id="84993" name="Picture 1" descr="I:\GHI\OH\Bilder\Building_081125_2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857625" y="2270964"/>
            <a:ext cx="5034226" cy="2385922"/>
          </a:xfrm>
          <a:prstGeom prst="rect">
            <a:avLst/>
          </a:prstGeom>
          <a:noFill/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9BFB466-2082-45CE-A87B-4C413BDE3A13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7172" name="Rectangle 2"/>
          <p:cNvSpPr>
            <a:spLocks noChangeArrowheads="1"/>
          </p:cNvSpPr>
          <p:nvPr/>
        </p:nvSpPr>
        <p:spPr bwMode="auto">
          <a:xfrm>
            <a:off x="6894513" y="5518150"/>
            <a:ext cx="2092325" cy="112395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Long term growth</a:t>
            </a:r>
            <a:endParaRPr lang="sv-SE" dirty="0" smtClean="0"/>
          </a:p>
        </p:txBody>
      </p:sp>
      <p:graphicFrame>
        <p:nvGraphicFramePr>
          <p:cNvPr id="10" name="Chart 9"/>
          <p:cNvGraphicFramePr>
            <a:graphicFrameLocks noGrp="1"/>
          </p:cNvGraphicFramePr>
          <p:nvPr/>
        </p:nvGraphicFramePr>
        <p:xfrm>
          <a:off x="344635" y="1178560"/>
          <a:ext cx="8616485" cy="50765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3F4E68D-DCE3-4189-8D54-66222324285A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113681" name="Rectangle 17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Emerson At-a-Glance</a:t>
            </a:r>
          </a:p>
        </p:txBody>
      </p:sp>
      <p:sp>
        <p:nvSpPr>
          <p:cNvPr id="52256" name="Rectangle 32"/>
          <p:cNvSpPr>
            <a:spLocks noChangeArrowheads="1"/>
          </p:cNvSpPr>
          <p:nvPr/>
        </p:nvSpPr>
        <p:spPr bwMode="auto">
          <a:xfrm>
            <a:off x="687388" y="1414463"/>
            <a:ext cx="8189912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3000" b="1" dirty="0">
                <a:solidFill>
                  <a:srgbClr val="0099CC"/>
                </a:solidFill>
              </a:rPr>
              <a:t>$</a:t>
            </a:r>
            <a:r>
              <a:rPr lang="en-US" sz="3000" b="1" dirty="0" smtClean="0">
                <a:solidFill>
                  <a:srgbClr val="0099CC"/>
                </a:solidFill>
              </a:rPr>
              <a:t>21.0 </a:t>
            </a:r>
            <a:r>
              <a:rPr lang="en-US" sz="3000" b="1" dirty="0">
                <a:solidFill>
                  <a:srgbClr val="0099CC"/>
                </a:solidFill>
              </a:rPr>
              <a:t>Billion</a:t>
            </a:r>
            <a:r>
              <a:rPr lang="en-US" sz="3000" dirty="0">
                <a:solidFill>
                  <a:srgbClr val="0F245F"/>
                </a:solidFill>
              </a:rPr>
              <a:t> in sales (</a:t>
            </a:r>
            <a:r>
              <a:rPr lang="en-US" sz="3000" dirty="0" smtClean="0">
                <a:solidFill>
                  <a:srgbClr val="0F245F"/>
                </a:solidFill>
              </a:rPr>
              <a:t>2010)</a:t>
            </a:r>
            <a:endParaRPr lang="en-US" sz="3000" dirty="0">
              <a:solidFill>
                <a:srgbClr val="0F245F"/>
              </a:solidFill>
            </a:endParaRPr>
          </a:p>
        </p:txBody>
      </p:sp>
      <p:pic>
        <p:nvPicPr>
          <p:cNvPr id="30725" name="Picture 25" descr="Suncor_0037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687638" y="2189163"/>
            <a:ext cx="2000250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26" descr="IMG_4535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802188" y="2189163"/>
            <a:ext cx="1997075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7" name="Picture 6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6894513" y="2189163"/>
            <a:ext cx="2016125" cy="1506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8" name="Text Box 28"/>
          <p:cNvSpPr txBox="1">
            <a:spLocks noChangeArrowheads="1"/>
          </p:cNvSpPr>
          <p:nvPr/>
        </p:nvSpPr>
        <p:spPr bwMode="auto">
          <a:xfrm>
            <a:off x="561975" y="3754438"/>
            <a:ext cx="10826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200" b="1">
                <a:solidFill>
                  <a:srgbClr val="0099CC"/>
                </a:solidFill>
              </a:rPr>
              <a:t>NYSE: EMR </a:t>
            </a:r>
          </a:p>
        </p:txBody>
      </p:sp>
      <p:sp>
        <p:nvSpPr>
          <p:cNvPr id="30729" name="Text Box 29"/>
          <p:cNvSpPr txBox="1">
            <a:spLocks noChangeArrowheads="1"/>
          </p:cNvSpPr>
          <p:nvPr/>
        </p:nvSpPr>
        <p:spPr bwMode="auto">
          <a:xfrm>
            <a:off x="2687638" y="3754438"/>
            <a:ext cx="207803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200" b="1">
                <a:solidFill>
                  <a:srgbClr val="0099CC"/>
                </a:solidFill>
              </a:rPr>
              <a:t>Diversified global manufacturer </a:t>
            </a:r>
            <a:br>
              <a:rPr lang="en-US" sz="1200" b="1">
                <a:solidFill>
                  <a:srgbClr val="0099CC"/>
                </a:solidFill>
              </a:rPr>
            </a:br>
            <a:r>
              <a:rPr lang="en-US" sz="1200" b="1">
                <a:solidFill>
                  <a:srgbClr val="0099CC"/>
                </a:solidFill>
              </a:rPr>
              <a:t>and technology provider</a:t>
            </a:r>
          </a:p>
        </p:txBody>
      </p:sp>
      <p:sp>
        <p:nvSpPr>
          <p:cNvPr id="30730" name="Text Box 30"/>
          <p:cNvSpPr txBox="1">
            <a:spLocks noChangeArrowheads="1"/>
          </p:cNvSpPr>
          <p:nvPr/>
        </p:nvSpPr>
        <p:spPr bwMode="auto">
          <a:xfrm>
            <a:off x="4802188" y="3754438"/>
            <a:ext cx="206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200" b="1" dirty="0">
                <a:solidFill>
                  <a:srgbClr val="0099CC"/>
                </a:solidFill>
              </a:rPr>
              <a:t>Approximately </a:t>
            </a:r>
            <a:r>
              <a:rPr lang="en-US" sz="1200" b="1" dirty="0" smtClean="0">
                <a:solidFill>
                  <a:srgbClr val="0099CC"/>
                </a:solidFill>
              </a:rPr>
              <a:t>127,700 </a:t>
            </a:r>
            <a:r>
              <a:rPr lang="en-US" sz="1200" b="1" dirty="0">
                <a:solidFill>
                  <a:srgbClr val="0099CC"/>
                </a:solidFill>
              </a:rPr>
              <a:t>employees worldwide</a:t>
            </a:r>
          </a:p>
        </p:txBody>
      </p:sp>
      <p:sp>
        <p:nvSpPr>
          <p:cNvPr id="30731" name="Text Box 31"/>
          <p:cNvSpPr txBox="1">
            <a:spLocks noChangeArrowheads="1"/>
          </p:cNvSpPr>
          <p:nvPr/>
        </p:nvSpPr>
        <p:spPr bwMode="auto">
          <a:xfrm>
            <a:off x="6894513" y="3754438"/>
            <a:ext cx="19510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200" b="1">
                <a:solidFill>
                  <a:srgbClr val="0099CC"/>
                </a:solidFill>
              </a:rPr>
              <a:t>Headquarters in </a:t>
            </a:r>
            <a:br>
              <a:rPr lang="en-US" sz="1200" b="1">
                <a:solidFill>
                  <a:srgbClr val="0099CC"/>
                </a:solidFill>
              </a:rPr>
            </a:br>
            <a:r>
              <a:rPr lang="en-US" sz="1200" b="1">
                <a:solidFill>
                  <a:srgbClr val="0099CC"/>
                </a:solidFill>
              </a:rPr>
              <a:t>St. Louis, Mo.</a:t>
            </a:r>
          </a:p>
        </p:txBody>
      </p:sp>
      <p:sp>
        <p:nvSpPr>
          <p:cNvPr id="30732" name="Rectangle 6"/>
          <p:cNvSpPr>
            <a:spLocks noChangeArrowheads="1"/>
          </p:cNvSpPr>
          <p:nvPr/>
        </p:nvSpPr>
        <p:spPr bwMode="auto">
          <a:xfrm>
            <a:off x="687388" y="4532313"/>
            <a:ext cx="8183562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7013" indent="-227013" algn="l">
              <a:spcBef>
                <a:spcPct val="25000"/>
              </a:spcBef>
              <a:spcAft>
                <a:spcPct val="25000"/>
              </a:spcAft>
              <a:buClr>
                <a:srgbClr val="969696"/>
              </a:buClr>
              <a:buFont typeface="Arial" charset="0"/>
              <a:buChar char="•"/>
            </a:pPr>
            <a:r>
              <a:rPr lang="en-US" sz="1900" dirty="0">
                <a:solidFill>
                  <a:srgbClr val="0F245F"/>
                </a:solidFill>
              </a:rPr>
              <a:t>Manufacturing and/or sales presence in more than 150 countries</a:t>
            </a:r>
          </a:p>
          <a:p>
            <a:pPr marL="227013" indent="-227013" algn="l">
              <a:spcBef>
                <a:spcPct val="25000"/>
              </a:spcBef>
              <a:spcAft>
                <a:spcPct val="25000"/>
              </a:spcAft>
              <a:buClr>
                <a:srgbClr val="969696"/>
              </a:buClr>
              <a:buFont typeface="Arial" charset="0"/>
              <a:buChar char="•"/>
            </a:pPr>
            <a:r>
              <a:rPr lang="en-US" sz="1900" dirty="0" smtClean="0">
                <a:solidFill>
                  <a:srgbClr val="0F245F"/>
                </a:solidFill>
              </a:rPr>
              <a:t>240 </a:t>
            </a:r>
            <a:r>
              <a:rPr lang="en-US" sz="1900" dirty="0">
                <a:solidFill>
                  <a:srgbClr val="0F245F"/>
                </a:solidFill>
              </a:rPr>
              <a:t>manufacturing </a:t>
            </a:r>
            <a:r>
              <a:rPr lang="en-US" sz="1900" dirty="0" smtClean="0">
                <a:solidFill>
                  <a:srgbClr val="0F245F"/>
                </a:solidFill>
              </a:rPr>
              <a:t>locations worldwide and 127,700 employees</a:t>
            </a:r>
            <a:endParaRPr lang="en-US" sz="1900" dirty="0">
              <a:solidFill>
                <a:srgbClr val="0F245F"/>
              </a:solidFill>
            </a:endParaRPr>
          </a:p>
          <a:p>
            <a:pPr marL="227013" indent="-227013" algn="l">
              <a:spcBef>
                <a:spcPct val="25000"/>
              </a:spcBef>
              <a:spcAft>
                <a:spcPct val="25000"/>
              </a:spcAft>
              <a:buClr>
                <a:srgbClr val="969696"/>
              </a:buClr>
              <a:buFont typeface="Arial" charset="0"/>
              <a:buChar char="•"/>
            </a:pPr>
            <a:r>
              <a:rPr lang="en-US" sz="1900" dirty="0">
                <a:solidFill>
                  <a:srgbClr val="0F245F"/>
                </a:solidFill>
              </a:rPr>
              <a:t>No. </a:t>
            </a:r>
            <a:r>
              <a:rPr lang="en-US" sz="1900" dirty="0" smtClean="0">
                <a:solidFill>
                  <a:srgbClr val="0F245F"/>
                </a:solidFill>
              </a:rPr>
              <a:t>117 </a:t>
            </a:r>
            <a:r>
              <a:rPr lang="en-US" sz="1900" dirty="0">
                <a:solidFill>
                  <a:srgbClr val="0F245F"/>
                </a:solidFill>
              </a:rPr>
              <a:t>on </a:t>
            </a:r>
            <a:r>
              <a:rPr lang="en-US" sz="1900" dirty="0" smtClean="0">
                <a:solidFill>
                  <a:srgbClr val="0F245F"/>
                </a:solidFill>
              </a:rPr>
              <a:t>2010 </a:t>
            </a:r>
            <a:r>
              <a:rPr lang="en-US" sz="1900" dirty="0">
                <a:solidFill>
                  <a:srgbClr val="0F245F"/>
                </a:solidFill>
              </a:rPr>
              <a:t>FORTUNE 500 list of America’s </a:t>
            </a:r>
            <a:br>
              <a:rPr lang="en-US" sz="1900" dirty="0">
                <a:solidFill>
                  <a:srgbClr val="0F245F"/>
                </a:solidFill>
              </a:rPr>
            </a:br>
            <a:r>
              <a:rPr lang="en-US" sz="1900" dirty="0">
                <a:solidFill>
                  <a:srgbClr val="0F245F"/>
                </a:solidFill>
              </a:rPr>
              <a:t>largest corporations</a:t>
            </a:r>
          </a:p>
          <a:p>
            <a:pPr marL="227013" indent="-227013" algn="l">
              <a:spcBef>
                <a:spcPct val="25000"/>
              </a:spcBef>
              <a:spcAft>
                <a:spcPct val="25000"/>
              </a:spcAft>
              <a:buClr>
                <a:srgbClr val="969696"/>
              </a:buClr>
              <a:buFont typeface="Arial" charset="0"/>
              <a:buChar char="•"/>
            </a:pPr>
            <a:r>
              <a:rPr lang="en-US" sz="1900" dirty="0">
                <a:solidFill>
                  <a:srgbClr val="0F245F"/>
                </a:solidFill>
              </a:rPr>
              <a:t>Founded in 1890</a:t>
            </a:r>
          </a:p>
        </p:txBody>
      </p:sp>
      <p:pic>
        <p:nvPicPr>
          <p:cNvPr id="30733" name="Picture 40" descr="EMR chart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561975" y="2149475"/>
            <a:ext cx="2028825" cy="156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34" name="Isosceles Triangle 23"/>
          <p:cNvSpPr>
            <a:spLocks noChangeArrowheads="1"/>
          </p:cNvSpPr>
          <p:nvPr/>
        </p:nvSpPr>
        <p:spPr bwMode="auto">
          <a:xfrm rot="5400000">
            <a:off x="438151" y="1608137"/>
            <a:ext cx="203200" cy="174625"/>
          </a:xfrm>
          <a:prstGeom prst="triangle">
            <a:avLst>
              <a:gd name="adj" fmla="val 50000"/>
            </a:avLst>
          </a:prstGeom>
          <a:solidFill>
            <a:srgbClr val="0099CC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l"/>
            <a:endParaRPr lang="sv-SE">
              <a:solidFill>
                <a:srgbClr val="0F245F"/>
              </a:solidFill>
            </a:endParaRPr>
          </a:p>
        </p:txBody>
      </p:sp>
      <p:cxnSp>
        <p:nvCxnSpPr>
          <p:cNvPr id="30735" name="Straight Connector 40"/>
          <p:cNvCxnSpPr>
            <a:cxnSpLocks noChangeShapeType="1"/>
          </p:cNvCxnSpPr>
          <p:nvPr/>
        </p:nvCxnSpPr>
        <p:spPr bwMode="auto">
          <a:xfrm>
            <a:off x="531813" y="2028825"/>
            <a:ext cx="8394700" cy="1588"/>
          </a:xfrm>
          <a:prstGeom prst="line">
            <a:avLst/>
          </a:prstGeom>
          <a:noFill/>
          <a:ln w="9525">
            <a:solidFill>
              <a:srgbClr val="F79420"/>
            </a:solidFill>
            <a:round/>
            <a:headEnd/>
            <a:tailEnd/>
          </a:ln>
        </p:spPr>
      </p:cxnSp>
      <p:cxnSp>
        <p:nvCxnSpPr>
          <p:cNvPr id="30736" name="Straight Connector 41"/>
          <p:cNvCxnSpPr>
            <a:cxnSpLocks noChangeShapeType="1"/>
          </p:cNvCxnSpPr>
          <p:nvPr/>
        </p:nvCxnSpPr>
        <p:spPr bwMode="auto">
          <a:xfrm>
            <a:off x="531813" y="4502150"/>
            <a:ext cx="8394700" cy="1588"/>
          </a:xfrm>
          <a:prstGeom prst="line">
            <a:avLst/>
          </a:prstGeom>
          <a:noFill/>
          <a:ln w="9525">
            <a:solidFill>
              <a:srgbClr val="F79420"/>
            </a:solidFill>
            <a:round/>
            <a:headEnd/>
            <a:tailEnd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74E1D5A-EB9B-4111-9619-AD0631A10D6B}" type="slidenum">
              <a:rPr lang="en-US" smtClean="0"/>
              <a:pPr/>
              <a:t>20</a:t>
            </a:fld>
            <a:endParaRPr lang="en-US" smtClean="0"/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984250" y="1677988"/>
          <a:ext cx="2844800" cy="1774825"/>
        </p:xfrm>
        <a:graphic>
          <a:graphicData uri="http://schemas.openxmlformats.org/presentationml/2006/ole">
            <p:oleObj spid="_x0000_s8194" name="Chart" r:id="rId3" imgW="11077489" imgH="8639089" progId="MSGraph.Chart.8">
              <p:embed followColorScheme="full"/>
            </p:oleObj>
          </a:graphicData>
        </a:graphic>
      </p:graphicFrame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5692775" y="1652588"/>
          <a:ext cx="2894013" cy="1743075"/>
        </p:xfrm>
        <a:graphic>
          <a:graphicData uri="http://schemas.openxmlformats.org/presentationml/2006/ole">
            <p:oleObj spid="_x0000_s8195" name="Chart" r:id="rId4" imgW="8258048" imgH="5286451" progId="MSGraph.Chart.8">
              <p:embed followColorScheme="full"/>
            </p:oleObj>
          </a:graphicData>
        </a:graphic>
      </p:graphicFrame>
      <p:graphicFrame>
        <p:nvGraphicFramePr>
          <p:cNvPr id="8196" name="Object 4"/>
          <p:cNvGraphicFramePr>
            <a:graphicFrameLocks noChangeAspect="1"/>
          </p:cNvGraphicFramePr>
          <p:nvPr/>
        </p:nvGraphicFramePr>
        <p:xfrm>
          <a:off x="2952750" y="4329113"/>
          <a:ext cx="2843213" cy="1763712"/>
        </p:xfrm>
        <a:graphic>
          <a:graphicData uri="http://schemas.openxmlformats.org/presentationml/2006/ole">
            <p:oleObj spid="_x0000_s8196" name="Chart" r:id="rId5" imgW="9096532" imgH="6353170" progId="MSGraph.Chart.8">
              <p:embed followColorScheme="full"/>
            </p:oleObj>
          </a:graphicData>
        </a:graphic>
      </p:graphicFrame>
      <p:sp>
        <p:nvSpPr>
          <p:cNvPr id="28058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sz="2800" smtClean="0"/>
              <a:t>We Have Strong Competitive Positions in All Key Areas, and Room to Grow</a:t>
            </a:r>
          </a:p>
        </p:txBody>
      </p:sp>
      <p:sp>
        <p:nvSpPr>
          <p:cNvPr id="8199" name="Text Box 6"/>
          <p:cNvSpPr txBox="1">
            <a:spLocks noChangeArrowheads="1"/>
          </p:cNvSpPr>
          <p:nvPr/>
        </p:nvSpPr>
        <p:spPr bwMode="auto">
          <a:xfrm>
            <a:off x="839788" y="1174750"/>
            <a:ext cx="2579687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600" b="1" u="sng"/>
              <a:t>Tank Gauging </a:t>
            </a:r>
          </a:p>
        </p:txBody>
      </p:sp>
      <p:sp>
        <p:nvSpPr>
          <p:cNvPr id="8200" name="Text Box 7"/>
          <p:cNvSpPr txBox="1">
            <a:spLocks noChangeArrowheads="1"/>
          </p:cNvSpPr>
          <p:nvPr/>
        </p:nvSpPr>
        <p:spPr bwMode="auto">
          <a:xfrm>
            <a:off x="5003800" y="4149725"/>
            <a:ext cx="877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200" b="1"/>
              <a:t>Emerson </a:t>
            </a:r>
          </a:p>
          <a:p>
            <a:r>
              <a:rPr lang="en-GB" sz="1200" b="1"/>
              <a:t>16%</a:t>
            </a:r>
          </a:p>
        </p:txBody>
      </p:sp>
      <p:sp>
        <p:nvSpPr>
          <p:cNvPr id="8201" name="Text Box 8"/>
          <p:cNvSpPr txBox="1">
            <a:spLocks noChangeArrowheads="1"/>
          </p:cNvSpPr>
          <p:nvPr/>
        </p:nvSpPr>
        <p:spPr bwMode="auto">
          <a:xfrm>
            <a:off x="5724525" y="4797425"/>
            <a:ext cx="530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200" b="1"/>
              <a:t>E+H</a:t>
            </a:r>
          </a:p>
          <a:p>
            <a:r>
              <a:rPr lang="en-GB" sz="1200" b="1"/>
              <a:t> 14%</a:t>
            </a:r>
          </a:p>
        </p:txBody>
      </p:sp>
      <p:sp>
        <p:nvSpPr>
          <p:cNvPr id="8202" name="Text Box 9"/>
          <p:cNvSpPr txBox="1">
            <a:spLocks noChangeArrowheads="1"/>
          </p:cNvSpPr>
          <p:nvPr/>
        </p:nvSpPr>
        <p:spPr bwMode="auto">
          <a:xfrm>
            <a:off x="4572000" y="6021388"/>
            <a:ext cx="990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200" b="1"/>
              <a:t>Siemens </a:t>
            </a:r>
            <a:br>
              <a:rPr lang="en-GB" sz="1200" b="1"/>
            </a:br>
            <a:r>
              <a:rPr lang="en-GB" sz="1200" b="1"/>
              <a:t>Milltronics </a:t>
            </a:r>
          </a:p>
          <a:p>
            <a:r>
              <a:rPr lang="en-GB" sz="1200" b="1"/>
              <a:t>9%</a:t>
            </a:r>
          </a:p>
        </p:txBody>
      </p:sp>
      <p:sp>
        <p:nvSpPr>
          <p:cNvPr id="8203" name="Text Box 10"/>
          <p:cNvSpPr txBox="1">
            <a:spLocks noChangeArrowheads="1"/>
          </p:cNvSpPr>
          <p:nvPr/>
        </p:nvSpPr>
        <p:spPr bwMode="auto">
          <a:xfrm>
            <a:off x="5508625" y="5734050"/>
            <a:ext cx="590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200" b="1"/>
              <a:t>Vega </a:t>
            </a:r>
          </a:p>
          <a:p>
            <a:r>
              <a:rPr lang="en-GB" sz="1200" b="1"/>
              <a:t>10%</a:t>
            </a:r>
          </a:p>
        </p:txBody>
      </p:sp>
      <p:sp>
        <p:nvSpPr>
          <p:cNvPr id="8204" name="Text Box 11"/>
          <p:cNvSpPr txBox="1">
            <a:spLocks noChangeArrowheads="1"/>
          </p:cNvSpPr>
          <p:nvPr/>
        </p:nvSpPr>
        <p:spPr bwMode="auto">
          <a:xfrm>
            <a:off x="5848350" y="1125538"/>
            <a:ext cx="2579688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600" b="1" u="sng"/>
              <a:t>Process Radar </a:t>
            </a:r>
          </a:p>
        </p:txBody>
      </p:sp>
      <p:sp>
        <p:nvSpPr>
          <p:cNvPr id="8205" name="Text Box 12"/>
          <p:cNvSpPr txBox="1">
            <a:spLocks noChangeArrowheads="1"/>
          </p:cNvSpPr>
          <p:nvPr/>
        </p:nvSpPr>
        <p:spPr bwMode="auto">
          <a:xfrm>
            <a:off x="3175000" y="3781425"/>
            <a:ext cx="2579688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600" b="1" u="sng"/>
              <a:t>Total Process Level </a:t>
            </a:r>
          </a:p>
        </p:txBody>
      </p:sp>
      <p:sp>
        <p:nvSpPr>
          <p:cNvPr id="8206" name="Text Box 13"/>
          <p:cNvSpPr txBox="1">
            <a:spLocks noChangeArrowheads="1"/>
          </p:cNvSpPr>
          <p:nvPr/>
        </p:nvSpPr>
        <p:spPr bwMode="auto">
          <a:xfrm>
            <a:off x="8069263" y="3165475"/>
            <a:ext cx="527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200" b="1"/>
              <a:t>E+H </a:t>
            </a:r>
          </a:p>
          <a:p>
            <a:r>
              <a:rPr lang="en-GB" sz="1200" b="1"/>
              <a:t>22%</a:t>
            </a:r>
          </a:p>
        </p:txBody>
      </p:sp>
      <p:sp>
        <p:nvSpPr>
          <p:cNvPr id="8207" name="Text Box 14"/>
          <p:cNvSpPr txBox="1">
            <a:spLocks noChangeArrowheads="1"/>
          </p:cNvSpPr>
          <p:nvPr/>
        </p:nvSpPr>
        <p:spPr bwMode="auto">
          <a:xfrm>
            <a:off x="5605463" y="1462088"/>
            <a:ext cx="590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200" b="1"/>
              <a:t>Vega </a:t>
            </a:r>
          </a:p>
          <a:p>
            <a:r>
              <a:rPr lang="en-GB" sz="1200" b="1"/>
              <a:t>30%</a:t>
            </a:r>
          </a:p>
        </p:txBody>
      </p:sp>
      <p:sp>
        <p:nvSpPr>
          <p:cNvPr id="8208" name="Text Box 15"/>
          <p:cNvSpPr txBox="1">
            <a:spLocks noChangeArrowheads="1"/>
          </p:cNvSpPr>
          <p:nvPr/>
        </p:nvSpPr>
        <p:spPr bwMode="auto">
          <a:xfrm>
            <a:off x="7924800" y="1462088"/>
            <a:ext cx="877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200" b="1"/>
              <a:t>Emerson </a:t>
            </a:r>
          </a:p>
          <a:p>
            <a:r>
              <a:rPr lang="en-GB" sz="1200" b="1"/>
              <a:t>22%</a:t>
            </a:r>
          </a:p>
        </p:txBody>
      </p:sp>
      <p:sp>
        <p:nvSpPr>
          <p:cNvPr id="8209" name="Text Box 16"/>
          <p:cNvSpPr txBox="1">
            <a:spLocks noChangeArrowheads="1"/>
          </p:cNvSpPr>
          <p:nvPr/>
        </p:nvSpPr>
        <p:spPr bwMode="auto">
          <a:xfrm>
            <a:off x="2914650" y="1436688"/>
            <a:ext cx="877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200" b="1"/>
              <a:t>Emerson </a:t>
            </a:r>
          </a:p>
          <a:p>
            <a:r>
              <a:rPr lang="en-GB" sz="1200" b="1"/>
              <a:t>36%</a:t>
            </a:r>
          </a:p>
        </p:txBody>
      </p:sp>
      <p:sp>
        <p:nvSpPr>
          <p:cNvPr id="8210" name="Text Box 17"/>
          <p:cNvSpPr txBox="1">
            <a:spLocks noChangeArrowheads="1"/>
          </p:cNvSpPr>
          <p:nvPr/>
        </p:nvSpPr>
        <p:spPr bwMode="auto">
          <a:xfrm>
            <a:off x="2206625" y="3406775"/>
            <a:ext cx="938213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200" b="1"/>
              <a:t>Honeywell</a:t>
            </a:r>
            <a:br>
              <a:rPr lang="en-GB" sz="1200" b="1"/>
            </a:br>
            <a:r>
              <a:rPr lang="en-GB" sz="1200" b="1"/>
              <a:t>Enraf </a:t>
            </a:r>
          </a:p>
          <a:p>
            <a:r>
              <a:rPr lang="en-GB" sz="1200" b="1"/>
              <a:t>20%</a:t>
            </a:r>
          </a:p>
        </p:txBody>
      </p:sp>
      <p:sp>
        <p:nvSpPr>
          <p:cNvPr id="8211" name="Text Box 18"/>
          <p:cNvSpPr txBox="1">
            <a:spLocks noChangeArrowheads="1"/>
          </p:cNvSpPr>
          <p:nvPr/>
        </p:nvSpPr>
        <p:spPr bwMode="auto">
          <a:xfrm>
            <a:off x="768350" y="3117850"/>
            <a:ext cx="527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200" b="1"/>
              <a:t>E+H </a:t>
            </a:r>
          </a:p>
          <a:p>
            <a:r>
              <a:rPr lang="en-GB" sz="1200" b="1"/>
              <a:t>15%</a:t>
            </a:r>
          </a:p>
        </p:txBody>
      </p:sp>
      <p:sp>
        <p:nvSpPr>
          <p:cNvPr id="8212" name="Text Box 19"/>
          <p:cNvSpPr txBox="1">
            <a:spLocks noChangeArrowheads="1"/>
          </p:cNvSpPr>
          <p:nvPr/>
        </p:nvSpPr>
        <p:spPr bwMode="auto">
          <a:xfrm>
            <a:off x="768350" y="1533525"/>
            <a:ext cx="717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200" b="1"/>
              <a:t>Others </a:t>
            </a:r>
          </a:p>
          <a:p>
            <a:r>
              <a:rPr lang="en-GB" sz="1200" b="1"/>
              <a:t>29%</a:t>
            </a:r>
          </a:p>
        </p:txBody>
      </p:sp>
      <p:sp>
        <p:nvSpPr>
          <p:cNvPr id="8213" name="Text Box 20"/>
          <p:cNvSpPr txBox="1">
            <a:spLocks noChangeArrowheads="1"/>
          </p:cNvSpPr>
          <p:nvPr/>
        </p:nvSpPr>
        <p:spPr bwMode="auto">
          <a:xfrm>
            <a:off x="3563938" y="6092825"/>
            <a:ext cx="10080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200" b="1"/>
              <a:t>Magnetrol</a:t>
            </a:r>
          </a:p>
          <a:p>
            <a:r>
              <a:rPr lang="en-GB" sz="1200" b="1"/>
              <a:t>6%</a:t>
            </a:r>
          </a:p>
        </p:txBody>
      </p:sp>
      <p:sp>
        <p:nvSpPr>
          <p:cNvPr id="8214" name="Text Box 21"/>
          <p:cNvSpPr txBox="1">
            <a:spLocks noChangeArrowheads="1"/>
          </p:cNvSpPr>
          <p:nvPr/>
        </p:nvSpPr>
        <p:spPr bwMode="auto">
          <a:xfrm>
            <a:off x="2252663" y="4868863"/>
            <a:ext cx="806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200" b="1"/>
              <a:t>Others </a:t>
            </a:r>
          </a:p>
          <a:p>
            <a:r>
              <a:rPr lang="en-GB" sz="1200" b="1"/>
              <a:t>45%</a:t>
            </a:r>
          </a:p>
        </p:txBody>
      </p:sp>
      <p:sp>
        <p:nvSpPr>
          <p:cNvPr id="8215" name="Text Box 22"/>
          <p:cNvSpPr txBox="1">
            <a:spLocks noChangeArrowheads="1"/>
          </p:cNvSpPr>
          <p:nvPr/>
        </p:nvSpPr>
        <p:spPr bwMode="auto">
          <a:xfrm>
            <a:off x="5403850" y="3046413"/>
            <a:ext cx="717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200" b="1"/>
              <a:t>Others </a:t>
            </a:r>
          </a:p>
          <a:p>
            <a:r>
              <a:rPr lang="en-GB" sz="1200" b="1"/>
              <a:t>26%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50CD2ED-9BDE-4693-A1A1-DE0714F4A042}" type="slidenum">
              <a:rPr lang="en-US" smtClean="0"/>
              <a:pPr/>
              <a:t>21</a:t>
            </a:fld>
            <a:endParaRPr lang="en-US" smtClean="0"/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3873110" y="1397000"/>
          <a:ext cx="5404034" cy="34296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sz="2800" smtClean="0"/>
              <a:t>We Have Strong Competitive Positions in All Key Areas, and Room to Grow</a:t>
            </a:r>
          </a:p>
        </p:txBody>
      </p:sp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407988" y="4106863"/>
          <a:ext cx="3829050" cy="2513012"/>
        </p:xfrm>
        <a:graphic>
          <a:graphicData uri="http://schemas.openxmlformats.org/presentationml/2006/ole">
            <p:oleObj spid="_x0000_s9219" name="Chart" r:id="rId4" imgW="6600911" imgH="5667492" progId="MSGraph.Chart.8">
              <p:embed followColorScheme="full"/>
            </p:oleObj>
          </a:graphicData>
        </a:graphic>
      </p:graphicFrame>
      <p:sp>
        <p:nvSpPr>
          <p:cNvPr id="9222" name="Text Box 4"/>
          <p:cNvSpPr txBox="1">
            <a:spLocks noChangeArrowheads="1"/>
          </p:cNvSpPr>
          <p:nvPr/>
        </p:nvSpPr>
        <p:spPr bwMode="auto">
          <a:xfrm>
            <a:off x="776288" y="3749675"/>
            <a:ext cx="3224212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600" b="1" u="sng" dirty="0"/>
              <a:t>Marine </a:t>
            </a:r>
            <a:r>
              <a:rPr lang="sv-SE" sz="1600" b="1" u="sng" dirty="0" err="1"/>
              <a:t>Valve</a:t>
            </a:r>
            <a:r>
              <a:rPr lang="sv-SE" sz="1600" b="1" u="sng" dirty="0"/>
              <a:t> </a:t>
            </a:r>
            <a:r>
              <a:rPr lang="sv-SE" sz="1600" b="1" u="sng" dirty="0" err="1"/>
              <a:t>Remote</a:t>
            </a:r>
            <a:r>
              <a:rPr lang="sv-SE" sz="1600" b="1" u="sng" dirty="0"/>
              <a:t> Control </a:t>
            </a:r>
          </a:p>
        </p:txBody>
      </p:sp>
      <p:sp>
        <p:nvSpPr>
          <p:cNvPr id="9223" name="Text Box 5"/>
          <p:cNvSpPr txBox="1">
            <a:spLocks noChangeArrowheads="1"/>
          </p:cNvSpPr>
          <p:nvPr/>
        </p:nvSpPr>
        <p:spPr bwMode="auto">
          <a:xfrm>
            <a:off x="5410200" y="1357313"/>
            <a:ext cx="2579687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600" b="1" u="sng" dirty="0" smtClean="0"/>
              <a:t>Marine Tank </a:t>
            </a:r>
            <a:r>
              <a:rPr lang="sv-SE" sz="1600" b="1" u="sng" dirty="0" err="1"/>
              <a:t>Level</a:t>
            </a:r>
            <a:r>
              <a:rPr lang="sv-SE" sz="1600" b="1" u="sng" dirty="0"/>
              <a:t> 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 descr="I:\GHI\Bilder\Saab J37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67145" y="1162050"/>
            <a:ext cx="8243479" cy="5453833"/>
          </a:xfrm>
          <a:prstGeom prst="rect">
            <a:avLst/>
          </a:prstGeom>
          <a:noFill/>
        </p:spPr>
      </p:pic>
      <p:sp>
        <p:nvSpPr>
          <p:cNvPr id="4301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7F7C8E9-D70D-4EF5-8CA4-550758286A91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Origin</a:t>
            </a:r>
          </a:p>
        </p:txBody>
      </p:sp>
      <p:sp>
        <p:nvSpPr>
          <p:cNvPr id="43013" name="Text Box 4"/>
          <p:cNvSpPr txBox="1">
            <a:spLocks noChangeArrowheads="1"/>
          </p:cNvSpPr>
          <p:nvPr/>
        </p:nvSpPr>
        <p:spPr bwMode="auto">
          <a:xfrm>
            <a:off x="1027113" y="4324350"/>
            <a:ext cx="760095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In 1976, </a:t>
            </a:r>
            <a:r>
              <a:rPr lang="en-US" sz="2000" b="1" dirty="0" smtClean="0">
                <a:solidFill>
                  <a:schemeClr val="tx1"/>
                </a:solidFill>
              </a:rPr>
              <a:t/>
            </a:r>
            <a:br>
              <a:rPr lang="en-US" sz="2000" b="1" dirty="0" smtClean="0">
                <a:solidFill>
                  <a:schemeClr val="tx1"/>
                </a:solidFill>
              </a:rPr>
            </a:br>
            <a:r>
              <a:rPr lang="en-US" sz="2000" b="1" dirty="0" smtClean="0">
                <a:solidFill>
                  <a:schemeClr val="tx1"/>
                </a:solidFill>
              </a:rPr>
              <a:t>Rosemount </a:t>
            </a:r>
            <a:r>
              <a:rPr lang="en-US" sz="2000" b="1" dirty="0">
                <a:solidFill>
                  <a:schemeClr val="tx1"/>
                </a:solidFill>
              </a:rPr>
              <a:t>Tank Radar </a:t>
            </a:r>
            <a:r>
              <a:rPr lang="en-US" sz="2000" b="1" dirty="0" smtClean="0">
                <a:solidFill>
                  <a:schemeClr val="tx1"/>
                </a:solidFill>
              </a:rPr>
              <a:t/>
            </a:r>
            <a:br>
              <a:rPr lang="en-US" sz="2000" b="1" dirty="0" smtClean="0">
                <a:solidFill>
                  <a:schemeClr val="tx1"/>
                </a:solidFill>
              </a:rPr>
            </a:br>
            <a:r>
              <a:rPr lang="en-US" sz="2000" b="1" dirty="0" smtClean="0">
                <a:solidFill>
                  <a:schemeClr val="tx1"/>
                </a:solidFill>
              </a:rPr>
              <a:t>sprung </a:t>
            </a:r>
            <a:r>
              <a:rPr lang="en-US" sz="2000" b="1" dirty="0">
                <a:solidFill>
                  <a:schemeClr val="tx1"/>
                </a:solidFill>
              </a:rPr>
              <a:t>from the </a:t>
            </a:r>
            <a:r>
              <a:rPr lang="en-US" sz="2000" b="1" dirty="0" smtClean="0">
                <a:solidFill>
                  <a:schemeClr val="tx1"/>
                </a:solidFill>
              </a:rPr>
              <a:t>Saab</a:t>
            </a:r>
            <a:br>
              <a:rPr lang="en-US" sz="2000" b="1" dirty="0" smtClean="0">
                <a:solidFill>
                  <a:schemeClr val="tx1"/>
                </a:solidFill>
              </a:rPr>
            </a:br>
            <a:r>
              <a:rPr lang="en-US" sz="2000" b="1" dirty="0" smtClean="0">
                <a:solidFill>
                  <a:schemeClr val="tx1"/>
                </a:solidFill>
              </a:rPr>
              <a:t>missile </a:t>
            </a:r>
            <a:r>
              <a:rPr lang="en-US" sz="2000" b="1" dirty="0">
                <a:solidFill>
                  <a:schemeClr val="tx1"/>
                </a:solidFill>
              </a:rPr>
              <a:t>division</a:t>
            </a:r>
            <a:r>
              <a:rPr lang="en-US" b="1" dirty="0">
                <a:solidFill>
                  <a:schemeClr val="tx1"/>
                </a:solidFill>
              </a:rPr>
              <a:t>  </a:t>
            </a:r>
            <a:endParaRPr lang="en-US" dirty="0">
              <a:solidFill>
                <a:srgbClr val="E09E32"/>
              </a:solidFill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59"/>
          <p:cNvSpPr>
            <a:spLocks noChangeArrowheads="1"/>
          </p:cNvSpPr>
          <p:nvPr/>
        </p:nvSpPr>
        <p:spPr bwMode="auto">
          <a:xfrm>
            <a:off x="9525" y="1095375"/>
            <a:ext cx="952500" cy="549116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40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01CDCD6-718A-43DE-ADBD-A738093AAB6E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44035" name="Rectangle 59"/>
          <p:cNvSpPr>
            <a:spLocks noChangeArrowheads="1"/>
          </p:cNvSpPr>
          <p:nvPr/>
        </p:nvSpPr>
        <p:spPr bwMode="auto">
          <a:xfrm>
            <a:off x="7253288" y="5634038"/>
            <a:ext cx="1681162" cy="9429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Major Product Development History</a:t>
            </a:r>
          </a:p>
        </p:txBody>
      </p:sp>
      <p:sp>
        <p:nvSpPr>
          <p:cNvPr id="44037" name="Text Box 4"/>
          <p:cNvSpPr txBox="1">
            <a:spLocks noChangeArrowheads="1"/>
          </p:cNvSpPr>
          <p:nvPr/>
        </p:nvSpPr>
        <p:spPr bwMode="auto">
          <a:xfrm>
            <a:off x="284163" y="3502025"/>
            <a:ext cx="1069975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/>
              <a:t>1976 SUM21</a:t>
            </a:r>
          </a:p>
        </p:txBody>
      </p:sp>
      <p:pic>
        <p:nvPicPr>
          <p:cNvPr id="44038" name="Picture 5" descr="SUM_21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22263" y="2816225"/>
            <a:ext cx="982662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9" name="Text Box 8"/>
          <p:cNvSpPr txBox="1">
            <a:spLocks noChangeArrowheads="1"/>
          </p:cNvSpPr>
          <p:nvPr/>
        </p:nvSpPr>
        <p:spPr bwMode="auto">
          <a:xfrm>
            <a:off x="295275" y="5024438"/>
            <a:ext cx="860425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/>
              <a:t>1984 TRL</a:t>
            </a:r>
          </a:p>
        </p:txBody>
      </p:sp>
      <p:sp>
        <p:nvSpPr>
          <p:cNvPr id="44040" name="Text Box 9"/>
          <p:cNvSpPr txBox="1">
            <a:spLocks noChangeArrowheads="1"/>
          </p:cNvSpPr>
          <p:nvPr/>
        </p:nvSpPr>
        <p:spPr bwMode="auto">
          <a:xfrm>
            <a:off x="838200" y="1243013"/>
            <a:ext cx="966788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000" b="1" dirty="0"/>
              <a:t>World leader in level gauging for tankers</a:t>
            </a:r>
          </a:p>
        </p:txBody>
      </p:sp>
      <p:pic>
        <p:nvPicPr>
          <p:cNvPr id="44041" name="Picture 11" descr="TRL-fär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84175" y="4243388"/>
            <a:ext cx="660400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2" name="Text Box 16"/>
          <p:cNvSpPr txBox="1">
            <a:spLocks noChangeArrowheads="1"/>
          </p:cNvSpPr>
          <p:nvPr/>
        </p:nvSpPr>
        <p:spPr bwMode="auto">
          <a:xfrm>
            <a:off x="160338" y="1579563"/>
            <a:ext cx="5778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rgbClr val="E09E32"/>
                </a:solidFill>
              </a:rPr>
              <a:t>1976</a:t>
            </a:r>
          </a:p>
        </p:txBody>
      </p:sp>
      <p:sp>
        <p:nvSpPr>
          <p:cNvPr id="44043" name="Line 17"/>
          <p:cNvSpPr>
            <a:spLocks noChangeShapeType="1"/>
          </p:cNvSpPr>
          <p:nvPr/>
        </p:nvSpPr>
        <p:spPr bwMode="auto">
          <a:xfrm>
            <a:off x="182562" y="1933575"/>
            <a:ext cx="8784000" cy="0"/>
          </a:xfrm>
          <a:prstGeom prst="line">
            <a:avLst/>
          </a:prstGeom>
          <a:noFill/>
          <a:ln w="15875">
            <a:solidFill>
              <a:srgbClr val="FF9900"/>
            </a:solidFill>
            <a:round/>
            <a:headEnd type="oval" w="med" len="lg"/>
            <a:tailEnd type="stealth" w="lg" len="lg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4044" name="Text Box 18"/>
          <p:cNvSpPr txBox="1">
            <a:spLocks noChangeArrowheads="1"/>
          </p:cNvSpPr>
          <p:nvPr/>
        </p:nvSpPr>
        <p:spPr bwMode="auto">
          <a:xfrm>
            <a:off x="220663" y="1938338"/>
            <a:ext cx="800100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000" b="1"/>
              <a:t>First tanker delivery – SUM21</a:t>
            </a:r>
          </a:p>
        </p:txBody>
      </p:sp>
      <p:sp>
        <p:nvSpPr>
          <p:cNvPr id="44045" name="Text Box 19"/>
          <p:cNvSpPr txBox="1">
            <a:spLocks noChangeArrowheads="1"/>
          </p:cNvSpPr>
          <p:nvPr/>
        </p:nvSpPr>
        <p:spPr bwMode="auto">
          <a:xfrm>
            <a:off x="885825" y="1887538"/>
            <a:ext cx="5778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rgbClr val="E09E32"/>
                </a:solidFill>
              </a:rPr>
              <a:t>1980</a:t>
            </a:r>
          </a:p>
        </p:txBody>
      </p:sp>
      <p:sp>
        <p:nvSpPr>
          <p:cNvPr id="44046" name="Text Box 20"/>
          <p:cNvSpPr txBox="1">
            <a:spLocks noChangeArrowheads="1"/>
          </p:cNvSpPr>
          <p:nvPr/>
        </p:nvSpPr>
        <p:spPr bwMode="auto">
          <a:xfrm>
            <a:off x="1695450" y="1676400"/>
            <a:ext cx="5778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E09E32"/>
                </a:solidFill>
              </a:rPr>
              <a:t>1984</a:t>
            </a:r>
          </a:p>
        </p:txBody>
      </p:sp>
      <p:sp>
        <p:nvSpPr>
          <p:cNvPr id="44047" name="Text Box 21"/>
          <p:cNvSpPr txBox="1">
            <a:spLocks noChangeArrowheads="1"/>
          </p:cNvSpPr>
          <p:nvPr/>
        </p:nvSpPr>
        <p:spPr bwMode="auto">
          <a:xfrm>
            <a:off x="2647950" y="1881188"/>
            <a:ext cx="5778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rgbClr val="E09E32"/>
                </a:solidFill>
              </a:rPr>
              <a:t>1996</a:t>
            </a:r>
          </a:p>
        </p:txBody>
      </p:sp>
      <p:sp>
        <p:nvSpPr>
          <p:cNvPr id="44048" name="Text Box 23"/>
          <p:cNvSpPr txBox="1">
            <a:spLocks noChangeArrowheads="1"/>
          </p:cNvSpPr>
          <p:nvPr/>
        </p:nvSpPr>
        <p:spPr bwMode="auto">
          <a:xfrm>
            <a:off x="1684338" y="1944688"/>
            <a:ext cx="800100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000" b="1"/>
              <a:t>First onshore delivery - TRL</a:t>
            </a:r>
          </a:p>
        </p:txBody>
      </p:sp>
      <p:sp>
        <p:nvSpPr>
          <p:cNvPr id="44049" name="Text Box 24"/>
          <p:cNvSpPr txBox="1">
            <a:spLocks noChangeArrowheads="1"/>
          </p:cNvSpPr>
          <p:nvPr/>
        </p:nvSpPr>
        <p:spPr bwMode="auto">
          <a:xfrm>
            <a:off x="2617788" y="1397000"/>
            <a:ext cx="1006475" cy="549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000" b="1" dirty="0"/>
              <a:t>World leader in the oil industry</a:t>
            </a:r>
          </a:p>
        </p:txBody>
      </p:sp>
      <p:sp>
        <p:nvSpPr>
          <p:cNvPr id="44050" name="Text Box 25"/>
          <p:cNvSpPr txBox="1">
            <a:spLocks noChangeArrowheads="1"/>
          </p:cNvSpPr>
          <p:nvPr/>
        </p:nvSpPr>
        <p:spPr bwMode="auto">
          <a:xfrm>
            <a:off x="3351213" y="1674813"/>
            <a:ext cx="5778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E09E32"/>
                </a:solidFill>
              </a:rPr>
              <a:t>1997</a:t>
            </a:r>
          </a:p>
        </p:txBody>
      </p:sp>
      <p:sp>
        <p:nvSpPr>
          <p:cNvPr id="44051" name="Text Box 26"/>
          <p:cNvSpPr txBox="1">
            <a:spLocks noChangeArrowheads="1"/>
          </p:cNvSpPr>
          <p:nvPr/>
        </p:nvSpPr>
        <p:spPr bwMode="auto">
          <a:xfrm>
            <a:off x="3278188" y="1933575"/>
            <a:ext cx="91757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000" b="1"/>
              <a:t>TankRadar PRO</a:t>
            </a:r>
          </a:p>
        </p:txBody>
      </p:sp>
      <p:sp>
        <p:nvSpPr>
          <p:cNvPr id="44052" name="Text Box 27"/>
          <p:cNvSpPr txBox="1">
            <a:spLocks noChangeArrowheads="1"/>
          </p:cNvSpPr>
          <p:nvPr/>
        </p:nvSpPr>
        <p:spPr bwMode="auto">
          <a:xfrm>
            <a:off x="4216400" y="1887538"/>
            <a:ext cx="5778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rgbClr val="E09E32"/>
                </a:solidFill>
              </a:rPr>
              <a:t>1999</a:t>
            </a:r>
          </a:p>
        </p:txBody>
      </p:sp>
      <p:sp>
        <p:nvSpPr>
          <p:cNvPr id="44053" name="Text Box 28"/>
          <p:cNvSpPr txBox="1">
            <a:spLocks noChangeArrowheads="1"/>
          </p:cNvSpPr>
          <p:nvPr/>
        </p:nvSpPr>
        <p:spPr bwMode="auto">
          <a:xfrm>
            <a:off x="4017963" y="1397000"/>
            <a:ext cx="1233487" cy="549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000" b="1" dirty="0"/>
              <a:t>LNG/LPG gauge for tanker &amp; TankRadar Rex</a:t>
            </a:r>
          </a:p>
        </p:txBody>
      </p:sp>
      <p:sp>
        <p:nvSpPr>
          <p:cNvPr id="44054" name="Text Box 29"/>
          <p:cNvSpPr txBox="1">
            <a:spLocks noChangeArrowheads="1"/>
          </p:cNvSpPr>
          <p:nvPr/>
        </p:nvSpPr>
        <p:spPr bwMode="auto">
          <a:xfrm>
            <a:off x="5146675" y="1674813"/>
            <a:ext cx="5778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E09E32"/>
                </a:solidFill>
              </a:rPr>
              <a:t>2002</a:t>
            </a:r>
          </a:p>
        </p:txBody>
      </p:sp>
      <p:sp>
        <p:nvSpPr>
          <p:cNvPr id="44055" name="Text Box 30"/>
          <p:cNvSpPr txBox="1">
            <a:spLocks noChangeArrowheads="1"/>
          </p:cNvSpPr>
          <p:nvPr/>
        </p:nvSpPr>
        <p:spPr bwMode="auto">
          <a:xfrm>
            <a:off x="4951413" y="1930400"/>
            <a:ext cx="1231900" cy="549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000" b="1"/>
              <a:t>TankRadar STaR &amp; Rosemount 5600 and 3300</a:t>
            </a:r>
          </a:p>
        </p:txBody>
      </p:sp>
      <p:sp>
        <p:nvSpPr>
          <p:cNvPr id="44056" name="Text Box 31"/>
          <p:cNvSpPr txBox="1">
            <a:spLocks noChangeArrowheads="1"/>
          </p:cNvSpPr>
          <p:nvPr/>
        </p:nvSpPr>
        <p:spPr bwMode="auto">
          <a:xfrm>
            <a:off x="6210300" y="1881188"/>
            <a:ext cx="5778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E09E32"/>
                </a:solidFill>
              </a:rPr>
              <a:t>2004</a:t>
            </a:r>
            <a:endParaRPr lang="en-US" sz="1400" b="1" dirty="0">
              <a:solidFill>
                <a:srgbClr val="E09E32"/>
              </a:solidFill>
            </a:endParaRPr>
          </a:p>
        </p:txBody>
      </p:sp>
      <p:sp>
        <p:nvSpPr>
          <p:cNvPr id="44057" name="Text Box 32"/>
          <p:cNvSpPr txBox="1">
            <a:spLocks noChangeArrowheads="1"/>
          </p:cNvSpPr>
          <p:nvPr/>
        </p:nvSpPr>
        <p:spPr bwMode="auto">
          <a:xfrm>
            <a:off x="5962650" y="1703388"/>
            <a:ext cx="12319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000" b="1" dirty="0"/>
              <a:t>Rosemount 5400</a:t>
            </a:r>
          </a:p>
        </p:txBody>
      </p:sp>
      <p:sp>
        <p:nvSpPr>
          <p:cNvPr id="44058" name="Text Box 33"/>
          <p:cNvSpPr txBox="1">
            <a:spLocks noChangeArrowheads="1"/>
          </p:cNvSpPr>
          <p:nvPr/>
        </p:nvSpPr>
        <p:spPr bwMode="auto">
          <a:xfrm>
            <a:off x="7235825" y="1677988"/>
            <a:ext cx="5778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E09E32"/>
                </a:solidFill>
              </a:rPr>
              <a:t>2007</a:t>
            </a:r>
          </a:p>
        </p:txBody>
      </p:sp>
      <p:sp>
        <p:nvSpPr>
          <p:cNvPr id="44059" name="Text Box 34"/>
          <p:cNvSpPr txBox="1">
            <a:spLocks noChangeArrowheads="1"/>
          </p:cNvSpPr>
          <p:nvPr/>
        </p:nvSpPr>
        <p:spPr bwMode="auto">
          <a:xfrm>
            <a:off x="6902450" y="1938338"/>
            <a:ext cx="12319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000" b="1" dirty="0"/>
              <a:t>Rosemount 5300</a:t>
            </a:r>
          </a:p>
        </p:txBody>
      </p:sp>
      <p:pic>
        <p:nvPicPr>
          <p:cNvPr id="44060" name="Picture 35" descr="Export Wizard-L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043238" y="4721225"/>
            <a:ext cx="669925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61" name="Text Box 36"/>
          <p:cNvSpPr txBox="1">
            <a:spLocks noChangeArrowheads="1"/>
          </p:cNvSpPr>
          <p:nvPr/>
        </p:nvSpPr>
        <p:spPr bwMode="auto">
          <a:xfrm>
            <a:off x="2913063" y="6256338"/>
            <a:ext cx="8636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/>
              <a:t>1999 </a:t>
            </a:r>
            <a:br>
              <a:rPr lang="en-US" sz="1200" b="1"/>
            </a:br>
            <a:r>
              <a:rPr lang="en-US" sz="1200" b="1"/>
              <a:t>LNG/LPG</a:t>
            </a:r>
          </a:p>
        </p:txBody>
      </p:sp>
      <p:sp>
        <p:nvSpPr>
          <p:cNvPr id="44062" name="Text Box 37"/>
          <p:cNvSpPr txBox="1">
            <a:spLocks noChangeArrowheads="1"/>
          </p:cNvSpPr>
          <p:nvPr/>
        </p:nvSpPr>
        <p:spPr bwMode="auto">
          <a:xfrm>
            <a:off x="1019175" y="6065838"/>
            <a:ext cx="134302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/>
              <a:t>1997 </a:t>
            </a:r>
            <a:br>
              <a:rPr lang="en-US" sz="1200" b="1"/>
            </a:br>
            <a:r>
              <a:rPr lang="en-US" sz="1200" b="1"/>
              <a:t>TankRadar PRO</a:t>
            </a:r>
          </a:p>
        </p:txBody>
      </p:sp>
      <p:pic>
        <p:nvPicPr>
          <p:cNvPr id="44063" name="Picture 41" descr="RMT_Rex copy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190750" y="2574925"/>
            <a:ext cx="762000" cy="148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64" name="Text Box 42"/>
          <p:cNvSpPr txBox="1">
            <a:spLocks noChangeArrowheads="1"/>
          </p:cNvSpPr>
          <p:nvPr/>
        </p:nvSpPr>
        <p:spPr bwMode="auto">
          <a:xfrm>
            <a:off x="3563938" y="3908425"/>
            <a:ext cx="140176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/>
              <a:t>2002 </a:t>
            </a:r>
            <a:br>
              <a:rPr lang="en-US" sz="1200" b="1"/>
            </a:br>
            <a:r>
              <a:rPr lang="en-US" sz="1200" b="1"/>
              <a:t>TankRadar STaR</a:t>
            </a:r>
          </a:p>
        </p:txBody>
      </p:sp>
      <p:pic>
        <p:nvPicPr>
          <p:cNvPr id="44065" name="Picture 44" descr="5400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5954713" y="4097338"/>
            <a:ext cx="1533525" cy="231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66" name="Picture 48" descr="p_130563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1258888" y="4721225"/>
            <a:ext cx="930275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67" name="Picture 49" descr="5600-3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4473575" y="4546600"/>
            <a:ext cx="815975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68" name="Picture 54" descr="5300_PA_coated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6865938" y="2263775"/>
            <a:ext cx="1162050" cy="216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69" name="Text Box 55"/>
          <p:cNvSpPr txBox="1">
            <a:spLocks noChangeArrowheads="1"/>
          </p:cNvSpPr>
          <p:nvPr/>
        </p:nvSpPr>
        <p:spPr bwMode="auto">
          <a:xfrm>
            <a:off x="1922463" y="4087813"/>
            <a:ext cx="1290637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/>
              <a:t>1999 </a:t>
            </a:r>
            <a:br>
              <a:rPr lang="en-US" sz="1200" b="1"/>
            </a:br>
            <a:r>
              <a:rPr lang="en-US" sz="1200" b="1"/>
              <a:t>TankRadar Rex</a:t>
            </a:r>
          </a:p>
        </p:txBody>
      </p:sp>
      <p:pic>
        <p:nvPicPr>
          <p:cNvPr id="44070" name="Picture 56" descr="Hi-STaR_EmersonBlue_free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3508375" y="2824163"/>
            <a:ext cx="1428750" cy="101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71" name="Picture 57" descr="3300-huvud2"/>
          <p:cNvPicPr>
            <a:picLocks noChangeAspect="1" noChangeArrowheads="1"/>
          </p:cNvPicPr>
          <p:nvPr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5611813" y="2643188"/>
            <a:ext cx="8318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72" name="Text Box 58"/>
          <p:cNvSpPr txBox="1">
            <a:spLocks noChangeArrowheads="1"/>
          </p:cNvSpPr>
          <p:nvPr/>
        </p:nvSpPr>
        <p:spPr bwMode="auto">
          <a:xfrm>
            <a:off x="5267325" y="3932238"/>
            <a:ext cx="140176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/>
              <a:t>2002 </a:t>
            </a:r>
            <a:br>
              <a:rPr lang="en-US" sz="1200" b="1"/>
            </a:br>
            <a:r>
              <a:rPr lang="en-US" sz="1200" b="1"/>
              <a:t>Rosemount 3300</a:t>
            </a:r>
          </a:p>
        </p:txBody>
      </p:sp>
      <p:sp>
        <p:nvSpPr>
          <p:cNvPr id="44073" name="Text Box 60"/>
          <p:cNvSpPr txBox="1">
            <a:spLocks noChangeArrowheads="1"/>
          </p:cNvSpPr>
          <p:nvPr/>
        </p:nvSpPr>
        <p:spPr bwMode="auto">
          <a:xfrm>
            <a:off x="4208463" y="6237288"/>
            <a:ext cx="140176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/>
              <a:t>2002 </a:t>
            </a:r>
            <a:br>
              <a:rPr lang="en-US" sz="1200" b="1"/>
            </a:br>
            <a:r>
              <a:rPr lang="en-US" sz="1200" b="1"/>
              <a:t>Rosemount 5600</a:t>
            </a:r>
          </a:p>
        </p:txBody>
      </p:sp>
      <p:sp>
        <p:nvSpPr>
          <p:cNvPr id="44074" name="Text Box 61"/>
          <p:cNvSpPr txBox="1">
            <a:spLocks noChangeArrowheads="1"/>
          </p:cNvSpPr>
          <p:nvPr/>
        </p:nvSpPr>
        <p:spPr bwMode="auto">
          <a:xfrm>
            <a:off x="5978525" y="6254750"/>
            <a:ext cx="140176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dirty="0"/>
              <a:t>2004 </a:t>
            </a:r>
            <a:br>
              <a:rPr lang="en-US" sz="1200" b="1" dirty="0"/>
            </a:br>
            <a:r>
              <a:rPr lang="en-US" sz="1200" b="1" dirty="0"/>
              <a:t>Rosemount 5400</a:t>
            </a:r>
          </a:p>
        </p:txBody>
      </p:sp>
      <p:sp>
        <p:nvSpPr>
          <p:cNvPr id="44075" name="Text Box 62"/>
          <p:cNvSpPr txBox="1">
            <a:spLocks noChangeArrowheads="1"/>
          </p:cNvSpPr>
          <p:nvPr/>
        </p:nvSpPr>
        <p:spPr bwMode="auto">
          <a:xfrm>
            <a:off x="7313613" y="2668588"/>
            <a:ext cx="140176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dirty="0"/>
              <a:t>2007 </a:t>
            </a:r>
            <a:br>
              <a:rPr lang="en-US" sz="1200" b="1" dirty="0"/>
            </a:br>
            <a:r>
              <a:rPr lang="en-US" sz="1200" b="1" dirty="0"/>
              <a:t>Rosemount 5300</a:t>
            </a:r>
          </a:p>
        </p:txBody>
      </p:sp>
      <p:pic>
        <p:nvPicPr>
          <p:cNvPr id="97282" name="Picture 2" descr="http://system3.fototext.se/Mediabase/Previews/219/p_169339.jpg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81950" y="4123524"/>
            <a:ext cx="739776" cy="2128852"/>
          </a:xfrm>
          <a:prstGeom prst="rect">
            <a:avLst/>
          </a:prstGeom>
          <a:noFill/>
        </p:spPr>
      </p:pic>
      <p:sp>
        <p:nvSpPr>
          <p:cNvPr id="49" name="Text Box 31"/>
          <p:cNvSpPr txBox="1">
            <a:spLocks noChangeArrowheads="1"/>
          </p:cNvSpPr>
          <p:nvPr/>
        </p:nvSpPr>
        <p:spPr bwMode="auto">
          <a:xfrm>
            <a:off x="8141695" y="1881188"/>
            <a:ext cx="582211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E09E32"/>
                </a:solidFill>
              </a:rPr>
              <a:t>2010</a:t>
            </a:r>
            <a:endParaRPr lang="en-US" sz="1400" b="1" dirty="0">
              <a:solidFill>
                <a:srgbClr val="E09E32"/>
              </a:solidFill>
            </a:endParaRPr>
          </a:p>
        </p:txBody>
      </p:sp>
      <p:sp>
        <p:nvSpPr>
          <p:cNvPr id="50" name="Text Box 61"/>
          <p:cNvSpPr txBox="1">
            <a:spLocks noChangeArrowheads="1"/>
          </p:cNvSpPr>
          <p:nvPr/>
        </p:nvSpPr>
        <p:spPr bwMode="auto">
          <a:xfrm>
            <a:off x="7629671" y="6245225"/>
            <a:ext cx="141417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dirty="0" smtClean="0"/>
              <a:t>2010 </a:t>
            </a:r>
            <a:r>
              <a:rPr lang="en-US" sz="1200" b="1" dirty="0"/>
              <a:t/>
            </a:r>
            <a:br>
              <a:rPr lang="en-US" sz="1200" b="1" dirty="0"/>
            </a:br>
            <a:r>
              <a:rPr lang="en-US" sz="1200" b="1" dirty="0"/>
              <a:t>Rosemount </a:t>
            </a:r>
            <a:r>
              <a:rPr lang="en-US" sz="1200" b="1" dirty="0" smtClean="0"/>
              <a:t>5900</a:t>
            </a:r>
            <a:endParaRPr lang="en-US" sz="1200" b="1" dirty="0"/>
          </a:p>
        </p:txBody>
      </p:sp>
      <p:sp>
        <p:nvSpPr>
          <p:cNvPr id="51" name="Text Box 32"/>
          <p:cNvSpPr txBox="1">
            <a:spLocks noChangeArrowheads="1"/>
          </p:cNvSpPr>
          <p:nvPr/>
        </p:nvSpPr>
        <p:spPr bwMode="auto">
          <a:xfrm>
            <a:off x="7867650" y="1693863"/>
            <a:ext cx="12319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000" b="1" dirty="0"/>
              <a:t>Rosemount </a:t>
            </a:r>
            <a:r>
              <a:rPr lang="en-US" sz="1000" b="1" dirty="0" smtClean="0"/>
              <a:t>5900</a:t>
            </a:r>
            <a:endParaRPr lang="en-US" sz="1000" b="1" dirty="0"/>
          </a:p>
        </p:txBody>
      </p:sp>
    </p:spTree>
  </p:cSld>
  <p:clrMapOvr>
    <a:masterClrMapping/>
  </p:clrMapOvr>
  <p:transition>
    <p:split orient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290B9C9-0422-4B8F-B366-5374CDEC3533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45059" name="Rectangle 5"/>
          <p:cNvSpPr>
            <a:spLocks noChangeArrowheads="1"/>
          </p:cNvSpPr>
          <p:nvPr/>
        </p:nvSpPr>
        <p:spPr bwMode="auto">
          <a:xfrm>
            <a:off x="7127875" y="5653088"/>
            <a:ext cx="1741488" cy="9048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Tank Gauging System Overview</a:t>
            </a:r>
          </a:p>
        </p:txBody>
      </p:sp>
      <p:pic>
        <p:nvPicPr>
          <p:cNvPr id="7" name="Picture 6" descr="raptorsys-total_ver4_draft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618510" y="1306286"/>
            <a:ext cx="8228012" cy="4764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CB7AA73-F73A-44C2-934C-4C11BE1237D8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299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Process Level System Overview</a:t>
            </a:r>
          </a:p>
        </p:txBody>
      </p:sp>
      <p:pic>
        <p:nvPicPr>
          <p:cNvPr id="46084" name="Picture 4" descr="Process Level System Overview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71450" y="1117600"/>
            <a:ext cx="8943975" cy="550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18FF08B-6E67-492C-9343-25FF124E4FA5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10244" name="Rectangle 2"/>
          <p:cNvSpPr>
            <a:spLocks noChangeArrowheads="1"/>
          </p:cNvSpPr>
          <p:nvPr/>
        </p:nvSpPr>
        <p:spPr bwMode="auto">
          <a:xfrm>
            <a:off x="7021513" y="5589588"/>
            <a:ext cx="2087562" cy="10080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220610" name="Rectangle 2"/>
          <p:cNvSpPr>
            <a:spLocks noGrp="1" noChangeArrowheads="1"/>
          </p:cNvSpPr>
          <p:nvPr>
            <p:ph type="title" idx="4294967295"/>
            <p:custDataLst>
              <p:tags r:id="rId2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Marine Tank Management (MTM)</a:t>
            </a:r>
          </a:p>
        </p:txBody>
      </p:sp>
      <p:graphicFrame>
        <p:nvGraphicFramePr>
          <p:cNvPr id="10242" name="Rectangle 12" hidden="1"/>
          <p:cNvGraphicFramePr>
            <a:graphicFrameLocks/>
          </p:cNvGraphicFramePr>
          <p:nvPr/>
        </p:nvGraphicFramePr>
        <p:xfrm>
          <a:off x="-180975" y="115888"/>
          <a:ext cx="161925" cy="139700"/>
        </p:xfrm>
        <a:graphic>
          <a:graphicData uri="http://schemas.openxmlformats.org/presentationml/2006/ole">
            <p:oleObj spid="_x0000_s120834" r:id="rId14" imgW="0" imgH="0" progId="">
              <p:embed/>
            </p:oleObj>
          </a:graphicData>
        </a:graphic>
      </p:graphicFrame>
      <p:grpSp>
        <p:nvGrpSpPr>
          <p:cNvPr id="49" name="Group 48"/>
          <p:cNvGrpSpPr/>
          <p:nvPr/>
        </p:nvGrpSpPr>
        <p:grpSpPr>
          <a:xfrm>
            <a:off x="588963" y="1131888"/>
            <a:ext cx="8375650" cy="4745037"/>
            <a:chOff x="588963" y="1131888"/>
            <a:chExt cx="8375650" cy="4745037"/>
          </a:xfrm>
        </p:grpSpPr>
        <p:sp>
          <p:nvSpPr>
            <p:cNvPr id="10246" name="Rectangle 17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291138" y="2433638"/>
              <a:ext cx="293687" cy="650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da-DK"/>
            </a:p>
          </p:txBody>
        </p:sp>
        <p:sp>
          <p:nvSpPr>
            <p:cNvPr id="10247" name="Rectangle 22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357438" y="2433638"/>
              <a:ext cx="292100" cy="65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da-DK"/>
            </a:p>
          </p:txBody>
        </p:sp>
        <p:sp>
          <p:nvSpPr>
            <p:cNvPr id="10248" name="Rectangle 25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357438" y="4984750"/>
              <a:ext cx="292100" cy="650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da-DK"/>
            </a:p>
          </p:txBody>
        </p:sp>
        <p:sp>
          <p:nvSpPr>
            <p:cNvPr id="10249" name="Rectangle 26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357438" y="3683000"/>
              <a:ext cx="292100" cy="666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da-DK"/>
            </a:p>
          </p:txBody>
        </p:sp>
        <p:sp>
          <p:nvSpPr>
            <p:cNvPr id="10250" name="Rectangle 45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498725" y="1798638"/>
              <a:ext cx="295275" cy="127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da-DK"/>
            </a:p>
          </p:txBody>
        </p:sp>
        <p:sp>
          <p:nvSpPr>
            <p:cNvPr id="10251" name="Rectangle 50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957888" y="1798638"/>
              <a:ext cx="295275" cy="1270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da-DK"/>
            </a:p>
          </p:txBody>
        </p:sp>
        <p:sp>
          <p:nvSpPr>
            <p:cNvPr id="10252" name="Rectangle 51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064375" y="1798638"/>
              <a:ext cx="293688" cy="1270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da-DK"/>
            </a:p>
          </p:txBody>
        </p:sp>
        <p:sp>
          <p:nvSpPr>
            <p:cNvPr id="10253" name="Rectangle 55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435225" y="1743075"/>
              <a:ext cx="588963" cy="1920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da-DK"/>
            </a:p>
          </p:txBody>
        </p:sp>
        <p:pic>
          <p:nvPicPr>
            <p:cNvPr id="10254" name="Picture 14"/>
            <p:cNvPicPr>
              <a:picLocks noChangeAspect="1" noChangeArrowheads="1"/>
            </p:cNvPicPr>
            <p:nvPr/>
          </p:nvPicPr>
          <p:blipFill>
            <a:blip r:embed="rId15" cstate="email"/>
            <a:srcRect/>
            <a:stretch>
              <a:fillRect/>
            </a:stretch>
          </p:blipFill>
          <p:spPr bwMode="auto">
            <a:xfrm>
              <a:off x="588963" y="1131888"/>
              <a:ext cx="7199312" cy="1887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55" name="Picture 60" descr="Actuatorfamily"/>
            <p:cNvPicPr>
              <a:picLocks noChangeAspect="1" noChangeArrowheads="1"/>
            </p:cNvPicPr>
            <p:nvPr/>
          </p:nvPicPr>
          <p:blipFill>
            <a:blip r:embed="rId16" cstate="email"/>
            <a:srcRect/>
            <a:stretch>
              <a:fillRect/>
            </a:stretch>
          </p:blipFill>
          <p:spPr bwMode="auto">
            <a:xfrm>
              <a:off x="4703763" y="3536950"/>
              <a:ext cx="1468437" cy="1014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56" name="Picture 61" descr="D60-50-1"/>
            <p:cNvPicPr>
              <a:picLocks noChangeAspect="1" noChangeArrowheads="1"/>
            </p:cNvPicPr>
            <p:nvPr/>
          </p:nvPicPr>
          <p:blipFill>
            <a:blip r:embed="rId17" cstate="email"/>
            <a:srcRect/>
            <a:stretch>
              <a:fillRect/>
            </a:stretch>
          </p:blipFill>
          <p:spPr bwMode="auto">
            <a:xfrm>
              <a:off x="2901950" y="3536950"/>
              <a:ext cx="1287463" cy="1855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57" name="Picture 62" descr="PU200FAT"/>
            <p:cNvPicPr>
              <a:picLocks noChangeAspect="1" noChangeArrowheads="1"/>
            </p:cNvPicPr>
            <p:nvPr/>
          </p:nvPicPr>
          <p:blipFill>
            <a:blip r:embed="rId18" cstate="email"/>
            <a:srcRect/>
            <a:stretch>
              <a:fillRect/>
            </a:stretch>
          </p:blipFill>
          <p:spPr bwMode="auto">
            <a:xfrm>
              <a:off x="1149350" y="3536950"/>
              <a:ext cx="1277938" cy="1855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58" name="Rectangle 65"/>
            <p:cNvSpPr>
              <a:spLocks noChangeArrowheads="1"/>
            </p:cNvSpPr>
            <p:nvPr/>
          </p:nvSpPr>
          <p:spPr bwMode="auto">
            <a:xfrm>
              <a:off x="1779588" y="2540000"/>
              <a:ext cx="220662" cy="255588"/>
            </a:xfrm>
            <a:prstGeom prst="rect">
              <a:avLst/>
            </a:prstGeom>
            <a:noFill/>
            <a:ln w="38100" algn="ctr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sv-SE"/>
            </a:p>
          </p:txBody>
        </p:sp>
        <p:sp>
          <p:nvSpPr>
            <p:cNvPr id="10259" name="Rectangle 66"/>
            <p:cNvSpPr>
              <a:spLocks noChangeArrowheads="1"/>
            </p:cNvSpPr>
            <p:nvPr/>
          </p:nvSpPr>
          <p:spPr bwMode="auto">
            <a:xfrm>
              <a:off x="1397000" y="2571750"/>
              <a:ext cx="220663" cy="254000"/>
            </a:xfrm>
            <a:prstGeom prst="rect">
              <a:avLst/>
            </a:prstGeom>
            <a:noFill/>
            <a:ln w="38100" algn="ctr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sv-SE"/>
            </a:p>
          </p:txBody>
        </p:sp>
        <p:sp>
          <p:nvSpPr>
            <p:cNvPr id="10260" name="Rectangle 68"/>
            <p:cNvSpPr>
              <a:spLocks noChangeArrowheads="1"/>
            </p:cNvSpPr>
            <p:nvPr/>
          </p:nvSpPr>
          <p:spPr bwMode="auto">
            <a:xfrm>
              <a:off x="3454400" y="1490663"/>
              <a:ext cx="477838" cy="396875"/>
            </a:xfrm>
            <a:prstGeom prst="rect">
              <a:avLst/>
            </a:prstGeom>
            <a:noFill/>
            <a:ln w="38100" algn="ctr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sv-SE"/>
            </a:p>
          </p:txBody>
        </p:sp>
        <p:sp>
          <p:nvSpPr>
            <p:cNvPr id="10261" name="Rectangle 69"/>
            <p:cNvSpPr>
              <a:spLocks noChangeArrowheads="1"/>
            </p:cNvSpPr>
            <p:nvPr/>
          </p:nvSpPr>
          <p:spPr bwMode="auto">
            <a:xfrm>
              <a:off x="7127875" y="2824163"/>
              <a:ext cx="220663" cy="255587"/>
            </a:xfrm>
            <a:prstGeom prst="rect">
              <a:avLst/>
            </a:prstGeom>
            <a:noFill/>
            <a:ln w="38100" algn="ctr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sv-SE"/>
            </a:p>
          </p:txBody>
        </p:sp>
        <p:sp>
          <p:nvSpPr>
            <p:cNvPr id="10262" name="Rectangle 70"/>
            <p:cNvSpPr>
              <a:spLocks noChangeArrowheads="1"/>
            </p:cNvSpPr>
            <p:nvPr/>
          </p:nvSpPr>
          <p:spPr bwMode="auto">
            <a:xfrm>
              <a:off x="4703763" y="2252663"/>
              <a:ext cx="220662" cy="255587"/>
            </a:xfrm>
            <a:prstGeom prst="rect">
              <a:avLst/>
            </a:prstGeom>
            <a:noFill/>
            <a:ln w="38100" algn="ctr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sv-SE"/>
            </a:p>
          </p:txBody>
        </p:sp>
        <p:sp>
          <p:nvSpPr>
            <p:cNvPr id="10263" name="Rectangle 71"/>
            <p:cNvSpPr>
              <a:spLocks noChangeArrowheads="1"/>
            </p:cNvSpPr>
            <p:nvPr/>
          </p:nvSpPr>
          <p:spPr bwMode="auto">
            <a:xfrm>
              <a:off x="930275" y="3473450"/>
              <a:ext cx="1625600" cy="2052638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sv-SE"/>
            </a:p>
          </p:txBody>
        </p:sp>
        <p:sp>
          <p:nvSpPr>
            <p:cNvPr id="10264" name="Rectangle 72"/>
            <p:cNvSpPr>
              <a:spLocks noChangeArrowheads="1"/>
            </p:cNvSpPr>
            <p:nvPr/>
          </p:nvSpPr>
          <p:spPr bwMode="auto">
            <a:xfrm>
              <a:off x="2751138" y="3473450"/>
              <a:ext cx="1625600" cy="2052638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sv-SE"/>
            </a:p>
          </p:txBody>
        </p:sp>
        <p:sp>
          <p:nvSpPr>
            <p:cNvPr id="10265" name="Rectangle 73"/>
            <p:cNvSpPr>
              <a:spLocks noChangeArrowheads="1"/>
            </p:cNvSpPr>
            <p:nvPr/>
          </p:nvSpPr>
          <p:spPr bwMode="auto">
            <a:xfrm>
              <a:off x="4570413" y="3473450"/>
              <a:ext cx="1627187" cy="2052638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sv-SE"/>
            </a:p>
          </p:txBody>
        </p:sp>
        <p:sp>
          <p:nvSpPr>
            <p:cNvPr id="10266" name="Rectangle 74"/>
            <p:cNvSpPr>
              <a:spLocks noChangeArrowheads="1"/>
            </p:cNvSpPr>
            <p:nvPr/>
          </p:nvSpPr>
          <p:spPr bwMode="auto">
            <a:xfrm>
              <a:off x="6761163" y="1316038"/>
              <a:ext cx="822325" cy="696912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sv-SE"/>
            </a:p>
          </p:txBody>
        </p:sp>
        <p:sp>
          <p:nvSpPr>
            <p:cNvPr id="10267" name="Rectangle 75"/>
            <p:cNvSpPr>
              <a:spLocks noChangeArrowheads="1"/>
            </p:cNvSpPr>
            <p:nvPr/>
          </p:nvSpPr>
          <p:spPr bwMode="auto">
            <a:xfrm>
              <a:off x="6392863" y="4538663"/>
              <a:ext cx="1625600" cy="9874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sv-SE"/>
            </a:p>
          </p:txBody>
        </p:sp>
        <p:sp>
          <p:nvSpPr>
            <p:cNvPr id="10268" name="Rectangle 76"/>
            <p:cNvSpPr>
              <a:spLocks noChangeArrowheads="1"/>
            </p:cNvSpPr>
            <p:nvPr/>
          </p:nvSpPr>
          <p:spPr bwMode="auto">
            <a:xfrm>
              <a:off x="6392863" y="3473450"/>
              <a:ext cx="1625600" cy="98425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sv-SE"/>
            </a:p>
          </p:txBody>
        </p:sp>
        <p:cxnSp>
          <p:nvCxnSpPr>
            <p:cNvPr id="10269" name="AutoShape 77"/>
            <p:cNvCxnSpPr>
              <a:cxnSpLocks noChangeShapeType="1"/>
              <a:stCxn id="10267" idx="3"/>
              <a:endCxn id="10261" idx="2"/>
            </p:cNvCxnSpPr>
            <p:nvPr/>
          </p:nvCxnSpPr>
          <p:spPr bwMode="auto">
            <a:xfrm flipH="1" flipV="1">
              <a:off x="7237413" y="3097213"/>
              <a:ext cx="801687" cy="1935162"/>
            </a:xfrm>
            <a:prstGeom prst="bentConnector4">
              <a:avLst>
                <a:gd name="adj1" fmla="val -26722"/>
                <a:gd name="adj2" fmla="val 95292"/>
              </a:avLst>
            </a:prstGeom>
            <a:noFill/>
            <a:ln w="19050">
              <a:solidFill>
                <a:schemeClr val="accent2"/>
              </a:solidFill>
              <a:prstDash val="sysDot"/>
              <a:miter lim="800000"/>
              <a:headEnd/>
              <a:tailEnd/>
            </a:ln>
          </p:spPr>
        </p:cxnSp>
        <p:cxnSp>
          <p:nvCxnSpPr>
            <p:cNvPr id="10270" name="AutoShape 82"/>
            <p:cNvCxnSpPr>
              <a:cxnSpLocks noChangeShapeType="1"/>
              <a:stCxn id="10260" idx="3"/>
              <a:endCxn id="10266" idx="1"/>
            </p:cNvCxnSpPr>
            <p:nvPr/>
          </p:nvCxnSpPr>
          <p:spPr bwMode="auto">
            <a:xfrm flipV="1">
              <a:off x="3952875" y="1663700"/>
              <a:ext cx="2787650" cy="25400"/>
            </a:xfrm>
            <a:prstGeom prst="bentConnector3">
              <a:avLst>
                <a:gd name="adj1" fmla="val 49940"/>
              </a:avLst>
            </a:prstGeom>
            <a:noFill/>
            <a:ln w="19050">
              <a:solidFill>
                <a:schemeClr val="accent2"/>
              </a:solidFill>
              <a:prstDash val="sysDot"/>
              <a:miter lim="800000"/>
              <a:headEnd/>
              <a:tailEnd/>
            </a:ln>
          </p:spPr>
        </p:cxnSp>
        <p:sp>
          <p:nvSpPr>
            <p:cNvPr id="10271" name="Rectangle 83"/>
            <p:cNvSpPr>
              <a:spLocks noChangeArrowheads="1"/>
            </p:cNvSpPr>
            <p:nvPr/>
          </p:nvSpPr>
          <p:spPr bwMode="auto">
            <a:xfrm>
              <a:off x="7862888" y="1519238"/>
              <a:ext cx="1101725" cy="255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r>
                <a:rPr lang="da-DK" sz="1600" b="1">
                  <a:solidFill>
                    <a:schemeClr val="tx1"/>
                  </a:solidFill>
                  <a:latin typeface="Verdana" pitchFamily="34" charset="0"/>
                </a:rPr>
                <a:t>MTM-</a:t>
              </a:r>
            </a:p>
            <a:p>
              <a:pPr algn="l"/>
              <a:r>
                <a:rPr lang="da-DK" sz="1600" b="1">
                  <a:solidFill>
                    <a:schemeClr val="tx1"/>
                  </a:solidFill>
                  <a:latin typeface="Verdana" pitchFamily="34" charset="0"/>
                </a:rPr>
                <a:t>Human</a:t>
              </a:r>
            </a:p>
            <a:p>
              <a:pPr algn="l"/>
              <a:r>
                <a:rPr lang="da-DK" sz="1600" b="1">
                  <a:solidFill>
                    <a:schemeClr val="tx1"/>
                  </a:solidFill>
                  <a:latin typeface="Verdana" pitchFamily="34" charset="0"/>
                </a:rPr>
                <a:t>Machine</a:t>
              </a:r>
            </a:p>
            <a:p>
              <a:pPr algn="l"/>
              <a:r>
                <a:rPr lang="da-DK" sz="1600" b="1">
                  <a:solidFill>
                    <a:schemeClr val="tx1"/>
                  </a:solidFill>
                  <a:latin typeface="Verdana" pitchFamily="34" charset="0"/>
                </a:rPr>
                <a:t>Interface</a:t>
              </a:r>
            </a:p>
          </p:txBody>
        </p:sp>
        <p:sp>
          <p:nvSpPr>
            <p:cNvPr id="10272" name="Line 84"/>
            <p:cNvSpPr>
              <a:spLocks noChangeShapeType="1"/>
            </p:cNvSpPr>
            <p:nvPr/>
          </p:nvSpPr>
          <p:spPr bwMode="auto">
            <a:xfrm>
              <a:off x="925513" y="5622925"/>
              <a:ext cx="53213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10273" name="Line 85"/>
            <p:cNvSpPr>
              <a:spLocks noChangeShapeType="1"/>
            </p:cNvSpPr>
            <p:nvPr/>
          </p:nvSpPr>
          <p:spPr bwMode="auto">
            <a:xfrm>
              <a:off x="6392863" y="5622925"/>
              <a:ext cx="16478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10274" name="Rectangle 86"/>
            <p:cNvSpPr>
              <a:spLocks noChangeArrowheads="1"/>
            </p:cNvSpPr>
            <p:nvPr/>
          </p:nvSpPr>
          <p:spPr bwMode="auto">
            <a:xfrm>
              <a:off x="3059113" y="5622925"/>
              <a:ext cx="1100137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da-DK" sz="1600" b="1">
                  <a:solidFill>
                    <a:schemeClr val="tx1"/>
                  </a:solidFill>
                  <a:latin typeface="Verdana" pitchFamily="34" charset="0"/>
                </a:rPr>
                <a:t>Valve Remote Control</a:t>
              </a:r>
            </a:p>
          </p:txBody>
        </p:sp>
        <p:sp>
          <p:nvSpPr>
            <p:cNvPr id="10275" name="Line 88"/>
            <p:cNvSpPr>
              <a:spLocks noChangeShapeType="1"/>
            </p:cNvSpPr>
            <p:nvPr/>
          </p:nvSpPr>
          <p:spPr bwMode="auto">
            <a:xfrm>
              <a:off x="7802563" y="1300163"/>
              <a:ext cx="0" cy="7000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10276" name="Rectangle 89"/>
            <p:cNvSpPr>
              <a:spLocks noChangeArrowheads="1"/>
            </p:cNvSpPr>
            <p:nvPr/>
          </p:nvSpPr>
          <p:spPr bwMode="auto">
            <a:xfrm>
              <a:off x="6615113" y="5622925"/>
              <a:ext cx="1101725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da-DK" sz="1600" b="1">
                  <a:solidFill>
                    <a:schemeClr val="tx1"/>
                  </a:solidFill>
                  <a:latin typeface="Verdana" pitchFamily="34" charset="0"/>
                </a:rPr>
                <a:t>Tank Level Gauging</a:t>
              </a:r>
            </a:p>
          </p:txBody>
        </p:sp>
        <p:pic>
          <p:nvPicPr>
            <p:cNvPr id="10277" name="Picture 90"/>
            <p:cNvPicPr>
              <a:picLocks noChangeAspect="1" noChangeArrowheads="1"/>
            </p:cNvPicPr>
            <p:nvPr/>
          </p:nvPicPr>
          <p:blipFill>
            <a:blip r:embed="rId19" cstate="email">
              <a:clrChange>
                <a:clrFrom>
                  <a:srgbClr val="FFFBFF"/>
                </a:clrFrom>
                <a:clrTo>
                  <a:srgbClr val="FFFB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846888" y="1362075"/>
              <a:ext cx="693737" cy="611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0278" name="AutoShape 92"/>
            <p:cNvCxnSpPr>
              <a:cxnSpLocks noChangeShapeType="1"/>
              <a:stCxn id="10263" idx="0"/>
              <a:endCxn id="10259" idx="2"/>
            </p:cNvCxnSpPr>
            <p:nvPr/>
          </p:nvCxnSpPr>
          <p:spPr bwMode="auto">
            <a:xfrm flipH="1" flipV="1">
              <a:off x="1508125" y="2843213"/>
              <a:ext cx="234950" cy="612775"/>
            </a:xfrm>
            <a:prstGeom prst="straightConnector1">
              <a:avLst/>
            </a:prstGeom>
            <a:noFill/>
            <a:ln w="19050">
              <a:solidFill>
                <a:schemeClr val="accent2"/>
              </a:solidFill>
              <a:prstDash val="sysDot"/>
              <a:round/>
              <a:headEnd/>
              <a:tailEnd/>
            </a:ln>
          </p:spPr>
        </p:cxnSp>
        <p:cxnSp>
          <p:nvCxnSpPr>
            <p:cNvPr id="10279" name="AutoShape 93"/>
            <p:cNvCxnSpPr>
              <a:cxnSpLocks noChangeShapeType="1"/>
              <a:stCxn id="10258" idx="2"/>
              <a:endCxn id="10264" idx="0"/>
            </p:cNvCxnSpPr>
            <p:nvPr/>
          </p:nvCxnSpPr>
          <p:spPr bwMode="auto">
            <a:xfrm>
              <a:off x="1890713" y="2811463"/>
              <a:ext cx="1671637" cy="644525"/>
            </a:xfrm>
            <a:prstGeom prst="straightConnector1">
              <a:avLst/>
            </a:prstGeom>
            <a:noFill/>
            <a:ln w="19050">
              <a:solidFill>
                <a:schemeClr val="accent2"/>
              </a:solidFill>
              <a:prstDash val="sysDot"/>
              <a:round/>
              <a:headEnd/>
              <a:tailEnd/>
            </a:ln>
          </p:spPr>
        </p:cxnSp>
        <p:sp>
          <p:nvSpPr>
            <p:cNvPr id="10280" name="Rectangle 94"/>
            <p:cNvSpPr>
              <a:spLocks noChangeArrowheads="1"/>
            </p:cNvSpPr>
            <p:nvPr/>
          </p:nvSpPr>
          <p:spPr bwMode="auto">
            <a:xfrm>
              <a:off x="2719388" y="2252663"/>
              <a:ext cx="220662" cy="255587"/>
            </a:xfrm>
            <a:prstGeom prst="rect">
              <a:avLst/>
            </a:prstGeom>
            <a:noFill/>
            <a:ln w="38100" algn="ctr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sv-SE"/>
            </a:p>
          </p:txBody>
        </p:sp>
        <p:cxnSp>
          <p:nvCxnSpPr>
            <p:cNvPr id="10281" name="AutoShape 95"/>
            <p:cNvCxnSpPr>
              <a:cxnSpLocks noChangeShapeType="1"/>
              <a:stCxn id="10280" idx="2"/>
              <a:endCxn id="10265" idx="0"/>
            </p:cNvCxnSpPr>
            <p:nvPr/>
          </p:nvCxnSpPr>
          <p:spPr bwMode="auto">
            <a:xfrm>
              <a:off x="2828925" y="2524125"/>
              <a:ext cx="2554288" cy="931863"/>
            </a:xfrm>
            <a:prstGeom prst="straightConnector1">
              <a:avLst/>
            </a:prstGeom>
            <a:noFill/>
            <a:ln w="19050">
              <a:solidFill>
                <a:schemeClr val="accent2"/>
              </a:solidFill>
              <a:prstDash val="sysDot"/>
              <a:round/>
              <a:headEnd/>
              <a:tailEnd/>
            </a:ln>
          </p:spPr>
        </p:cxnSp>
        <p:pic>
          <p:nvPicPr>
            <p:cNvPr id="10282" name="Picture 37" descr="Gauge_photo2_mindre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20" cstate="email"/>
            <a:srcRect l="-2618" t="-4033" b="-3064"/>
            <a:stretch>
              <a:fillRect/>
            </a:stretch>
          </p:blipFill>
          <p:spPr bwMode="gray">
            <a:xfrm>
              <a:off x="6611938" y="3589338"/>
              <a:ext cx="1004887" cy="644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0283" name="AutoShape 97"/>
            <p:cNvCxnSpPr>
              <a:cxnSpLocks noChangeShapeType="1"/>
              <a:stCxn id="10262" idx="2"/>
              <a:endCxn id="10268" idx="0"/>
            </p:cNvCxnSpPr>
            <p:nvPr/>
          </p:nvCxnSpPr>
          <p:spPr bwMode="auto">
            <a:xfrm>
              <a:off x="4813300" y="2524125"/>
              <a:ext cx="2392363" cy="931863"/>
            </a:xfrm>
            <a:prstGeom prst="straightConnector1">
              <a:avLst/>
            </a:prstGeom>
            <a:noFill/>
            <a:ln w="19050">
              <a:solidFill>
                <a:schemeClr val="accent2"/>
              </a:solidFill>
              <a:prstDash val="sysDot"/>
              <a:round/>
              <a:headEnd/>
              <a:tailEnd/>
            </a:ln>
          </p:spPr>
        </p:cxnSp>
        <p:pic>
          <p:nvPicPr>
            <p:cNvPr id="10284" name="Picture 15" descr="01-SF-Control"/>
            <p:cNvPicPr>
              <a:picLocks noChangeAspect="1" noChangeArrowheads="1"/>
            </p:cNvPicPr>
            <p:nvPr/>
          </p:nvPicPr>
          <p:blipFill>
            <a:blip r:embed="rId21" cstate="email"/>
            <a:srcRect/>
            <a:stretch>
              <a:fillRect/>
            </a:stretch>
          </p:blipFill>
          <p:spPr bwMode="auto">
            <a:xfrm>
              <a:off x="6980238" y="4602163"/>
              <a:ext cx="981075" cy="833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85" name="Picture 87" descr="5095_05"/>
            <p:cNvPicPr>
              <a:picLocks noChangeAspect="1" noChangeArrowheads="1"/>
            </p:cNvPicPr>
            <p:nvPr/>
          </p:nvPicPr>
          <p:blipFill>
            <a:blip r:embed="rId2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467475" y="4986338"/>
              <a:ext cx="785813" cy="46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86" name="Rectangle 100"/>
            <p:cNvSpPr>
              <a:spLocks noChangeArrowheads="1"/>
            </p:cNvSpPr>
            <p:nvPr/>
          </p:nvSpPr>
          <p:spPr bwMode="auto">
            <a:xfrm>
              <a:off x="2049463" y="2454275"/>
              <a:ext cx="219075" cy="255588"/>
            </a:xfrm>
            <a:prstGeom prst="rect">
              <a:avLst/>
            </a:prstGeom>
            <a:noFill/>
            <a:ln w="38100" algn="ctr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sv-SE"/>
            </a:p>
          </p:txBody>
        </p:sp>
        <p:cxnSp>
          <p:nvCxnSpPr>
            <p:cNvPr id="10287" name="AutoShape 102"/>
            <p:cNvCxnSpPr>
              <a:cxnSpLocks noChangeShapeType="1"/>
              <a:stCxn id="10286" idx="2"/>
              <a:endCxn id="10261" idx="2"/>
            </p:cNvCxnSpPr>
            <p:nvPr/>
          </p:nvCxnSpPr>
          <p:spPr bwMode="auto">
            <a:xfrm rot="16200000" flipH="1">
              <a:off x="4513263" y="373062"/>
              <a:ext cx="369888" cy="5078413"/>
            </a:xfrm>
            <a:prstGeom prst="bentConnector3">
              <a:avLst>
                <a:gd name="adj1" fmla="val 125000"/>
              </a:avLst>
            </a:prstGeom>
            <a:noFill/>
            <a:ln w="19050">
              <a:solidFill>
                <a:schemeClr val="accent2"/>
              </a:solidFill>
              <a:prstDash val="sysDot"/>
              <a:miter lim="800000"/>
              <a:headEnd/>
              <a:tailEnd/>
            </a:ln>
          </p:spPr>
        </p:cxnSp>
        <p:pic>
          <p:nvPicPr>
            <p:cNvPr id="10288" name="Picture 60" descr="A4rgb"/>
            <p:cNvPicPr>
              <a:picLocks noChangeAspect="1" noChangeArrowheads="1"/>
            </p:cNvPicPr>
            <p:nvPr/>
          </p:nvPicPr>
          <p:blipFill>
            <a:blip r:embed="rId23" cstate="email"/>
            <a:srcRect/>
            <a:stretch>
              <a:fillRect/>
            </a:stretch>
          </p:blipFill>
          <p:spPr bwMode="auto">
            <a:xfrm>
              <a:off x="5119688" y="4508500"/>
              <a:ext cx="571500" cy="936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C7C41A1-03DE-4007-882E-A839078043E6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584200" y="407988"/>
            <a:ext cx="7594600" cy="723900"/>
          </a:xfrm>
        </p:spPr>
        <p:txBody>
          <a:bodyPr/>
          <a:lstStyle/>
          <a:p>
            <a:pPr>
              <a:defRPr/>
            </a:pPr>
            <a:r>
              <a:rPr lang="en-US" sz="4000" smtClean="0"/>
              <a:t>Radar Level Gauging</a:t>
            </a:r>
          </a:p>
        </p:txBody>
      </p:sp>
      <p:sp>
        <p:nvSpPr>
          <p:cNvPr id="48132" name="Line 4"/>
          <p:cNvSpPr>
            <a:spLocks noChangeShapeType="1"/>
          </p:cNvSpPr>
          <p:nvPr/>
        </p:nvSpPr>
        <p:spPr bwMode="auto">
          <a:xfrm>
            <a:off x="3155950" y="2057400"/>
            <a:ext cx="69850" cy="18288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48133" name="Line 5"/>
          <p:cNvSpPr>
            <a:spLocks noChangeShapeType="1"/>
          </p:cNvSpPr>
          <p:nvPr/>
        </p:nvSpPr>
        <p:spPr bwMode="auto">
          <a:xfrm flipH="1" flipV="1">
            <a:off x="3225800" y="2133600"/>
            <a:ext cx="141288" cy="1752600"/>
          </a:xfrm>
          <a:prstGeom prst="line">
            <a:avLst/>
          </a:prstGeom>
          <a:noFill/>
          <a:ln w="63500">
            <a:solidFill>
              <a:srgbClr val="00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pic>
        <p:nvPicPr>
          <p:cNvPr id="48134" name="Picture 6" descr="Radar+tank-genomskuren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765300" y="1158875"/>
            <a:ext cx="4622800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A322ACD-32D8-4E25-880E-A2C5B93015B2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520700" y="422275"/>
            <a:ext cx="7615238" cy="685800"/>
          </a:xfrm>
        </p:spPr>
        <p:txBody>
          <a:bodyPr/>
          <a:lstStyle/>
          <a:p>
            <a:pPr>
              <a:defRPr/>
            </a:pPr>
            <a:r>
              <a:rPr lang="en-US" sz="3700" smtClean="0"/>
              <a:t>Radar Measurement Principles</a:t>
            </a:r>
            <a:endParaRPr lang="en-US" sz="4000" smtClean="0"/>
          </a:p>
        </p:txBody>
      </p:sp>
      <p:grpSp>
        <p:nvGrpSpPr>
          <p:cNvPr id="49156" name="Group 3"/>
          <p:cNvGrpSpPr>
            <a:grpSpLocks/>
          </p:cNvGrpSpPr>
          <p:nvPr/>
        </p:nvGrpSpPr>
        <p:grpSpPr bwMode="auto">
          <a:xfrm rot="5400000">
            <a:off x="7188200" y="1716088"/>
            <a:ext cx="1265237" cy="490538"/>
            <a:chOff x="2840" y="2232"/>
            <a:chExt cx="996" cy="416"/>
          </a:xfrm>
        </p:grpSpPr>
        <p:sp>
          <p:nvSpPr>
            <p:cNvPr id="122884" name="AutoShape 4"/>
            <p:cNvSpPr>
              <a:spLocks noChangeArrowheads="1"/>
            </p:cNvSpPr>
            <p:nvPr/>
          </p:nvSpPr>
          <p:spPr bwMode="auto">
            <a:xfrm rot="16200000">
              <a:off x="3365" y="2160"/>
              <a:ext cx="368" cy="574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sv-SE"/>
            </a:p>
          </p:txBody>
        </p:sp>
        <p:sp>
          <p:nvSpPr>
            <p:cNvPr id="49173" name="Line 5"/>
            <p:cNvSpPr>
              <a:spLocks noChangeShapeType="1"/>
            </p:cNvSpPr>
            <p:nvPr/>
          </p:nvSpPr>
          <p:spPr bwMode="auto">
            <a:xfrm>
              <a:off x="3272" y="2260"/>
              <a:ext cx="0" cy="3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sv-SE"/>
            </a:p>
          </p:txBody>
        </p:sp>
        <p:sp>
          <p:nvSpPr>
            <p:cNvPr id="122886" name="Oval 6"/>
            <p:cNvSpPr>
              <a:spLocks noChangeArrowheads="1"/>
            </p:cNvSpPr>
            <p:nvPr/>
          </p:nvSpPr>
          <p:spPr bwMode="auto">
            <a:xfrm>
              <a:off x="2840" y="2232"/>
              <a:ext cx="424" cy="416"/>
            </a:xfrm>
            <a:prstGeom prst="ellipse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sv-SE"/>
            </a:p>
          </p:txBody>
        </p:sp>
      </p:grpSp>
      <p:sp>
        <p:nvSpPr>
          <p:cNvPr id="122887" name="Arc 7"/>
          <p:cNvSpPr>
            <a:spLocks/>
          </p:cNvSpPr>
          <p:nvPr/>
        </p:nvSpPr>
        <p:spPr bwMode="auto">
          <a:xfrm rot="8100000">
            <a:off x="7670800" y="2781300"/>
            <a:ext cx="266700" cy="288925"/>
          </a:xfrm>
          <a:custGeom>
            <a:avLst/>
            <a:gdLst>
              <a:gd name="T0" fmla="*/ 0 w 21600"/>
              <a:gd name="T1" fmla="*/ 0 h 21600"/>
              <a:gd name="T2" fmla="*/ 40659450 w 21600"/>
              <a:gd name="T3" fmla="*/ 51694910 h 21600"/>
              <a:gd name="T4" fmla="*/ 0 w 21600"/>
              <a:gd name="T5" fmla="*/ 5169491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5400">
            <a:solidFill>
              <a:schemeClr val="hlink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sv-SE"/>
          </a:p>
        </p:txBody>
      </p:sp>
      <p:sp>
        <p:nvSpPr>
          <p:cNvPr id="122888" name="Arc 8"/>
          <p:cNvSpPr>
            <a:spLocks/>
          </p:cNvSpPr>
          <p:nvPr/>
        </p:nvSpPr>
        <p:spPr bwMode="auto">
          <a:xfrm rot="8100000">
            <a:off x="7597775" y="3121025"/>
            <a:ext cx="439738" cy="474663"/>
          </a:xfrm>
          <a:custGeom>
            <a:avLst/>
            <a:gdLst>
              <a:gd name="T0" fmla="*/ 0 w 21600"/>
              <a:gd name="T1" fmla="*/ 0 h 21600"/>
              <a:gd name="T2" fmla="*/ 182252850 w 21600"/>
              <a:gd name="T3" fmla="*/ 229217932 h 21600"/>
              <a:gd name="T4" fmla="*/ 0 w 21600"/>
              <a:gd name="T5" fmla="*/ 229217932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5400">
            <a:solidFill>
              <a:schemeClr val="hlink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sv-SE"/>
          </a:p>
        </p:txBody>
      </p:sp>
      <p:sp>
        <p:nvSpPr>
          <p:cNvPr id="122889" name="Arc 9"/>
          <p:cNvSpPr>
            <a:spLocks/>
          </p:cNvSpPr>
          <p:nvPr/>
        </p:nvSpPr>
        <p:spPr bwMode="auto">
          <a:xfrm rot="8100000">
            <a:off x="7521575" y="4360863"/>
            <a:ext cx="585788" cy="633412"/>
          </a:xfrm>
          <a:custGeom>
            <a:avLst/>
            <a:gdLst>
              <a:gd name="T0" fmla="*/ 0 w 21600"/>
              <a:gd name="T1" fmla="*/ 0 h 21600"/>
              <a:gd name="T2" fmla="*/ 430837697 w 21600"/>
              <a:gd name="T3" fmla="*/ 544692130 h 21600"/>
              <a:gd name="T4" fmla="*/ 0 w 21600"/>
              <a:gd name="T5" fmla="*/ 54469213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5400">
            <a:solidFill>
              <a:schemeClr val="hlink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sv-SE"/>
          </a:p>
        </p:txBody>
      </p:sp>
      <p:sp>
        <p:nvSpPr>
          <p:cNvPr id="122890" name="Arc 10"/>
          <p:cNvSpPr>
            <a:spLocks/>
          </p:cNvSpPr>
          <p:nvPr/>
        </p:nvSpPr>
        <p:spPr bwMode="auto">
          <a:xfrm rot="8100000">
            <a:off x="7453313" y="4881563"/>
            <a:ext cx="706437" cy="763587"/>
          </a:xfrm>
          <a:custGeom>
            <a:avLst/>
            <a:gdLst>
              <a:gd name="T0" fmla="*/ 0 w 21600"/>
              <a:gd name="T1" fmla="*/ 0 h 21600"/>
              <a:gd name="T2" fmla="*/ 755635877 w 21600"/>
              <a:gd name="T3" fmla="*/ 954262530 h 21600"/>
              <a:gd name="T4" fmla="*/ 0 w 21600"/>
              <a:gd name="T5" fmla="*/ 95426253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5400">
            <a:solidFill>
              <a:schemeClr val="hlink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sv-SE"/>
          </a:p>
        </p:txBody>
      </p:sp>
      <p:sp>
        <p:nvSpPr>
          <p:cNvPr id="122891" name="Arc 11"/>
          <p:cNvSpPr>
            <a:spLocks/>
          </p:cNvSpPr>
          <p:nvPr/>
        </p:nvSpPr>
        <p:spPr bwMode="auto">
          <a:xfrm rot="8100000">
            <a:off x="7510463" y="3875088"/>
            <a:ext cx="588962" cy="636587"/>
          </a:xfrm>
          <a:custGeom>
            <a:avLst/>
            <a:gdLst>
              <a:gd name="T0" fmla="*/ 0 w 21600"/>
              <a:gd name="T1" fmla="*/ 0 h 21600"/>
              <a:gd name="T2" fmla="*/ 437879019 w 21600"/>
              <a:gd name="T3" fmla="*/ 552924415 h 21600"/>
              <a:gd name="T4" fmla="*/ 0 w 21600"/>
              <a:gd name="T5" fmla="*/ 552924415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5400">
            <a:solidFill>
              <a:schemeClr val="hlink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sv-SE"/>
          </a:p>
        </p:txBody>
      </p:sp>
      <p:sp>
        <p:nvSpPr>
          <p:cNvPr id="122892" name="Arc 12"/>
          <p:cNvSpPr>
            <a:spLocks/>
          </p:cNvSpPr>
          <p:nvPr/>
        </p:nvSpPr>
        <p:spPr bwMode="auto">
          <a:xfrm rot="8100000">
            <a:off x="7546975" y="3471863"/>
            <a:ext cx="533400" cy="574675"/>
          </a:xfrm>
          <a:custGeom>
            <a:avLst/>
            <a:gdLst>
              <a:gd name="T0" fmla="*/ 0 w 21600"/>
              <a:gd name="T1" fmla="*/ 0 h 21600"/>
              <a:gd name="T2" fmla="*/ 325275598 w 21600"/>
              <a:gd name="T3" fmla="*/ 406779827 h 21600"/>
              <a:gd name="T4" fmla="*/ 0 w 21600"/>
              <a:gd name="T5" fmla="*/ 40677982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5400">
            <a:solidFill>
              <a:schemeClr val="hlink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sv-SE"/>
          </a:p>
        </p:txBody>
      </p:sp>
      <p:sp>
        <p:nvSpPr>
          <p:cNvPr id="122893" name="Arc 13"/>
          <p:cNvSpPr>
            <a:spLocks/>
          </p:cNvSpPr>
          <p:nvPr/>
        </p:nvSpPr>
        <p:spPr bwMode="auto">
          <a:xfrm rot="-2700000">
            <a:off x="7454900" y="5106988"/>
            <a:ext cx="704850" cy="763587"/>
          </a:xfrm>
          <a:custGeom>
            <a:avLst/>
            <a:gdLst>
              <a:gd name="T0" fmla="*/ 0 w 21600"/>
              <a:gd name="T1" fmla="*/ 0 h 21600"/>
              <a:gd name="T2" fmla="*/ 750555074 w 21600"/>
              <a:gd name="T3" fmla="*/ 954262530 h 21600"/>
              <a:gd name="T4" fmla="*/ 0 w 21600"/>
              <a:gd name="T5" fmla="*/ 95426253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sv-SE"/>
          </a:p>
        </p:txBody>
      </p:sp>
      <p:sp>
        <p:nvSpPr>
          <p:cNvPr id="122894" name="Arc 14"/>
          <p:cNvSpPr>
            <a:spLocks/>
          </p:cNvSpPr>
          <p:nvPr/>
        </p:nvSpPr>
        <p:spPr bwMode="auto">
          <a:xfrm rot="-2700000">
            <a:off x="7458075" y="4483100"/>
            <a:ext cx="730250" cy="792163"/>
          </a:xfrm>
          <a:custGeom>
            <a:avLst/>
            <a:gdLst>
              <a:gd name="T0" fmla="*/ 0 w 21600"/>
              <a:gd name="T1" fmla="*/ 0 h 21600"/>
              <a:gd name="T2" fmla="*/ 834655163 w 21600"/>
              <a:gd name="T3" fmla="*/ 1065457383 h 21600"/>
              <a:gd name="T4" fmla="*/ 0 w 21600"/>
              <a:gd name="T5" fmla="*/ 1065457383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5400">
            <a:solidFill>
              <a:schemeClr val="accent2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sv-SE"/>
          </a:p>
        </p:txBody>
      </p:sp>
      <p:sp>
        <p:nvSpPr>
          <p:cNvPr id="122895" name="Arc 15"/>
          <p:cNvSpPr>
            <a:spLocks/>
          </p:cNvSpPr>
          <p:nvPr/>
        </p:nvSpPr>
        <p:spPr bwMode="auto">
          <a:xfrm rot="-2700000">
            <a:off x="7413625" y="3956050"/>
            <a:ext cx="763588" cy="827088"/>
          </a:xfrm>
          <a:custGeom>
            <a:avLst/>
            <a:gdLst>
              <a:gd name="T0" fmla="*/ 0 w 21600"/>
              <a:gd name="T1" fmla="*/ 0 h 21600"/>
              <a:gd name="T2" fmla="*/ 954266608 w 21600"/>
              <a:gd name="T3" fmla="*/ 1212683645 h 21600"/>
              <a:gd name="T4" fmla="*/ 0 w 21600"/>
              <a:gd name="T5" fmla="*/ 1212683645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5400">
            <a:solidFill>
              <a:schemeClr val="accent2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sv-SE"/>
          </a:p>
        </p:txBody>
      </p:sp>
      <p:sp>
        <p:nvSpPr>
          <p:cNvPr id="122896" name="Arc 16"/>
          <p:cNvSpPr>
            <a:spLocks/>
          </p:cNvSpPr>
          <p:nvPr/>
        </p:nvSpPr>
        <p:spPr bwMode="auto">
          <a:xfrm rot="-2700000">
            <a:off x="7397750" y="3462338"/>
            <a:ext cx="796925" cy="863600"/>
          </a:xfrm>
          <a:custGeom>
            <a:avLst/>
            <a:gdLst>
              <a:gd name="T0" fmla="*/ 0 w 21600"/>
              <a:gd name="T1" fmla="*/ 0 h 21600"/>
              <a:gd name="T2" fmla="*/ 1084787790 w 21600"/>
              <a:gd name="T3" fmla="*/ 1380480733 h 21600"/>
              <a:gd name="T4" fmla="*/ 0 w 21600"/>
              <a:gd name="T5" fmla="*/ 1380480733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5400">
            <a:solidFill>
              <a:schemeClr val="accent2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sv-SE"/>
          </a:p>
        </p:txBody>
      </p:sp>
      <p:sp>
        <p:nvSpPr>
          <p:cNvPr id="122897" name="Arc 17"/>
          <p:cNvSpPr>
            <a:spLocks/>
          </p:cNvSpPr>
          <p:nvPr/>
        </p:nvSpPr>
        <p:spPr bwMode="auto">
          <a:xfrm rot="-2700000">
            <a:off x="7373938" y="3055938"/>
            <a:ext cx="830262" cy="900112"/>
          </a:xfrm>
          <a:custGeom>
            <a:avLst/>
            <a:gdLst>
              <a:gd name="T0" fmla="*/ 0 w 21600"/>
              <a:gd name="T1" fmla="*/ 0 h 21600"/>
              <a:gd name="T2" fmla="*/ 1226698439 w 21600"/>
              <a:gd name="T3" fmla="*/ 1563082594 h 21600"/>
              <a:gd name="T4" fmla="*/ 0 w 21600"/>
              <a:gd name="T5" fmla="*/ 1563082594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5400">
            <a:solidFill>
              <a:schemeClr val="accent2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sv-SE"/>
          </a:p>
        </p:txBody>
      </p:sp>
      <p:sp>
        <p:nvSpPr>
          <p:cNvPr id="122898" name="Arc 18"/>
          <p:cNvSpPr>
            <a:spLocks/>
          </p:cNvSpPr>
          <p:nvPr/>
        </p:nvSpPr>
        <p:spPr bwMode="auto">
          <a:xfrm rot="-2700000">
            <a:off x="7367588" y="2509838"/>
            <a:ext cx="896937" cy="971550"/>
          </a:xfrm>
          <a:custGeom>
            <a:avLst/>
            <a:gdLst>
              <a:gd name="T0" fmla="*/ 0 w 21600"/>
              <a:gd name="T1" fmla="*/ 0 h 21600"/>
              <a:gd name="T2" fmla="*/ 1546599869 w 21600"/>
              <a:gd name="T3" fmla="*/ 1965566563 h 21600"/>
              <a:gd name="T4" fmla="*/ 0 w 21600"/>
              <a:gd name="T5" fmla="*/ 1965566563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5400">
            <a:solidFill>
              <a:schemeClr val="accent2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sv-SE"/>
          </a:p>
        </p:txBody>
      </p:sp>
      <p:sp>
        <p:nvSpPr>
          <p:cNvPr id="49169" name="Text Box 19"/>
          <p:cNvSpPr txBox="1">
            <a:spLocks noChangeArrowheads="1"/>
          </p:cNvSpPr>
          <p:nvPr/>
        </p:nvSpPr>
        <p:spPr bwMode="auto">
          <a:xfrm>
            <a:off x="700088" y="1541463"/>
            <a:ext cx="6561137" cy="3746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8000" tIns="46800" rIns="18000" bIns="46800" anchor="ctr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</a:rPr>
              <a:t>Pulse Radar</a:t>
            </a:r>
          </a:p>
          <a:p>
            <a:pPr marL="476250" lvl="1" indent="-285750" algn="l">
              <a:buFontTx/>
              <a:buChar char="–"/>
            </a:pPr>
            <a:r>
              <a:rPr lang="en-US" sz="2000">
                <a:solidFill>
                  <a:schemeClr val="tx1"/>
                </a:solidFill>
              </a:rPr>
              <a:t>Time of Flight measurement</a:t>
            </a:r>
          </a:p>
          <a:p>
            <a:pPr marL="476250" lvl="1" indent="-285750" algn="l">
              <a:buFontTx/>
              <a:buChar char="–"/>
            </a:pPr>
            <a:r>
              <a:rPr lang="en-US" sz="2000">
                <a:solidFill>
                  <a:schemeClr val="tx1"/>
                </a:solidFill>
              </a:rPr>
              <a:t>Nano second time differences</a:t>
            </a:r>
          </a:p>
          <a:p>
            <a:pPr algn="l"/>
            <a:endParaRPr lang="en-US" b="1">
              <a:solidFill>
                <a:schemeClr val="tx1"/>
              </a:solidFill>
            </a:endParaRPr>
          </a:p>
          <a:p>
            <a:pPr algn="l"/>
            <a:endParaRPr lang="en-US" b="1">
              <a:solidFill>
                <a:schemeClr val="tx1"/>
              </a:solidFill>
            </a:endParaRPr>
          </a:p>
          <a:p>
            <a:pPr algn="l"/>
            <a:r>
              <a:rPr lang="en-US" b="1">
                <a:solidFill>
                  <a:schemeClr val="tx1"/>
                </a:solidFill>
              </a:rPr>
              <a:t>FMCW (Frequency Modulated </a:t>
            </a:r>
            <a:br>
              <a:rPr lang="en-US" b="1">
                <a:solidFill>
                  <a:schemeClr val="tx1"/>
                </a:solidFill>
              </a:rPr>
            </a:br>
            <a:r>
              <a:rPr lang="en-US" b="1">
                <a:solidFill>
                  <a:schemeClr val="tx1"/>
                </a:solidFill>
              </a:rPr>
              <a:t>Continuous Wave)</a:t>
            </a:r>
          </a:p>
          <a:p>
            <a:pPr marL="476250" lvl="1" indent="-285750" algn="l">
              <a:buFontTx/>
              <a:buChar char="–"/>
            </a:pPr>
            <a:r>
              <a:rPr lang="en-US" sz="2000">
                <a:solidFill>
                  <a:schemeClr val="tx1"/>
                </a:solidFill>
              </a:rPr>
              <a:t>Continuous transmission</a:t>
            </a:r>
          </a:p>
          <a:p>
            <a:pPr marL="476250" lvl="1" indent="-285750" algn="l">
              <a:buFontTx/>
              <a:buChar char="–"/>
            </a:pPr>
            <a:r>
              <a:rPr lang="en-US" sz="2000">
                <a:solidFill>
                  <a:schemeClr val="tx1"/>
                </a:solidFill>
              </a:rPr>
              <a:t>Frequency measurement</a:t>
            </a:r>
          </a:p>
          <a:p>
            <a:pPr marL="476250" lvl="1" indent="-285750" algn="l">
              <a:buFontTx/>
              <a:buChar char="–"/>
            </a:pPr>
            <a:r>
              <a:rPr lang="en-US" sz="2000">
                <a:solidFill>
                  <a:schemeClr val="tx1"/>
                </a:solidFill>
              </a:rPr>
              <a:t>Higher accuracy</a:t>
            </a:r>
          </a:p>
          <a:p>
            <a:pPr marL="476250" lvl="1" indent="-285750" algn="l">
              <a:buFontTx/>
              <a:buChar char="–"/>
            </a:pPr>
            <a:r>
              <a:rPr lang="en-US" sz="2000">
                <a:solidFill>
                  <a:schemeClr val="tx1"/>
                </a:solidFill>
              </a:rPr>
              <a:t>Easy to manage false echoes</a:t>
            </a:r>
          </a:p>
        </p:txBody>
      </p:sp>
      <p:sp>
        <p:nvSpPr>
          <p:cNvPr id="49170" name="Freeform 20"/>
          <p:cNvSpPr>
            <a:spLocks/>
          </p:cNvSpPr>
          <p:nvPr/>
        </p:nvSpPr>
        <p:spPr bwMode="auto">
          <a:xfrm>
            <a:off x="1030288" y="2557463"/>
            <a:ext cx="1879600" cy="485775"/>
          </a:xfrm>
          <a:custGeom>
            <a:avLst/>
            <a:gdLst>
              <a:gd name="T0" fmla="*/ 0 w 1283"/>
              <a:gd name="T1" fmla="*/ 476308746 h 306"/>
              <a:gd name="T2" fmla="*/ 734012271 w 1283"/>
              <a:gd name="T3" fmla="*/ 476308746 h 306"/>
              <a:gd name="T4" fmla="*/ 867080173 w 1283"/>
              <a:gd name="T5" fmla="*/ 214212501 h 306"/>
              <a:gd name="T6" fmla="*/ 912151001 w 1283"/>
              <a:gd name="T7" fmla="*/ 735885530 h 306"/>
              <a:gd name="T8" fmla="*/ 955075598 w 1283"/>
              <a:gd name="T9" fmla="*/ 7559675 h 306"/>
              <a:gd name="T10" fmla="*/ 1000146426 w 1283"/>
              <a:gd name="T11" fmla="*/ 682963063 h 306"/>
              <a:gd name="T12" fmla="*/ 1021608725 w 1283"/>
              <a:gd name="T13" fmla="*/ 241935003 h 306"/>
              <a:gd name="T14" fmla="*/ 1066679553 w 1283"/>
              <a:gd name="T15" fmla="*/ 448587832 h 306"/>
              <a:gd name="T16" fmla="*/ 2147483647 w 1283"/>
              <a:gd name="T17" fmla="*/ 476308746 h 306"/>
              <a:gd name="T18" fmla="*/ 2147483647 w 1283"/>
              <a:gd name="T19" fmla="*/ 476308746 h 30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83"/>
              <a:gd name="T31" fmla="*/ 0 h 306"/>
              <a:gd name="T32" fmla="*/ 1283 w 1283"/>
              <a:gd name="T33" fmla="*/ 306 h 30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83" h="306">
                <a:moveTo>
                  <a:pt x="0" y="189"/>
                </a:moveTo>
                <a:cubicBezTo>
                  <a:pt x="137" y="197"/>
                  <a:pt x="275" y="206"/>
                  <a:pt x="342" y="189"/>
                </a:cubicBezTo>
                <a:cubicBezTo>
                  <a:pt x="409" y="172"/>
                  <a:pt x="390" y="68"/>
                  <a:pt x="404" y="85"/>
                </a:cubicBezTo>
                <a:cubicBezTo>
                  <a:pt x="418" y="102"/>
                  <a:pt x="418" y="306"/>
                  <a:pt x="425" y="292"/>
                </a:cubicBezTo>
                <a:cubicBezTo>
                  <a:pt x="432" y="278"/>
                  <a:pt x="438" y="6"/>
                  <a:pt x="445" y="3"/>
                </a:cubicBezTo>
                <a:cubicBezTo>
                  <a:pt x="452" y="0"/>
                  <a:pt x="461" y="256"/>
                  <a:pt x="466" y="271"/>
                </a:cubicBezTo>
                <a:cubicBezTo>
                  <a:pt x="471" y="286"/>
                  <a:pt x="471" y="111"/>
                  <a:pt x="476" y="96"/>
                </a:cubicBezTo>
                <a:cubicBezTo>
                  <a:pt x="481" y="81"/>
                  <a:pt x="400" y="163"/>
                  <a:pt x="497" y="178"/>
                </a:cubicBezTo>
                <a:cubicBezTo>
                  <a:pt x="594" y="193"/>
                  <a:pt x="925" y="187"/>
                  <a:pt x="1056" y="189"/>
                </a:cubicBezTo>
                <a:cubicBezTo>
                  <a:pt x="1187" y="191"/>
                  <a:pt x="1242" y="189"/>
                  <a:pt x="1283" y="189"/>
                </a:cubicBezTo>
              </a:path>
            </a:pathLst>
          </a:cu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0000" tIns="46800" rIns="90000" bIns="46800" anchor="ctr"/>
          <a:lstStyle/>
          <a:p>
            <a:endParaRPr lang="sv-SE"/>
          </a:p>
        </p:txBody>
      </p:sp>
      <p:sp>
        <p:nvSpPr>
          <p:cNvPr id="49171" name="Freeform 21"/>
          <p:cNvSpPr>
            <a:spLocks/>
          </p:cNvSpPr>
          <p:nvPr/>
        </p:nvSpPr>
        <p:spPr bwMode="auto">
          <a:xfrm>
            <a:off x="2905125" y="2555875"/>
            <a:ext cx="1879600" cy="485775"/>
          </a:xfrm>
          <a:custGeom>
            <a:avLst/>
            <a:gdLst>
              <a:gd name="T0" fmla="*/ 0 w 1283"/>
              <a:gd name="T1" fmla="*/ 476308746 h 306"/>
              <a:gd name="T2" fmla="*/ 734012271 w 1283"/>
              <a:gd name="T3" fmla="*/ 476308746 h 306"/>
              <a:gd name="T4" fmla="*/ 867080173 w 1283"/>
              <a:gd name="T5" fmla="*/ 214212501 h 306"/>
              <a:gd name="T6" fmla="*/ 912151001 w 1283"/>
              <a:gd name="T7" fmla="*/ 735885530 h 306"/>
              <a:gd name="T8" fmla="*/ 955075598 w 1283"/>
              <a:gd name="T9" fmla="*/ 7559675 h 306"/>
              <a:gd name="T10" fmla="*/ 1000146426 w 1283"/>
              <a:gd name="T11" fmla="*/ 682963063 h 306"/>
              <a:gd name="T12" fmla="*/ 1021608725 w 1283"/>
              <a:gd name="T13" fmla="*/ 241935003 h 306"/>
              <a:gd name="T14" fmla="*/ 1066679553 w 1283"/>
              <a:gd name="T15" fmla="*/ 448587832 h 306"/>
              <a:gd name="T16" fmla="*/ 2147483647 w 1283"/>
              <a:gd name="T17" fmla="*/ 476308746 h 306"/>
              <a:gd name="T18" fmla="*/ 2147483647 w 1283"/>
              <a:gd name="T19" fmla="*/ 476308746 h 30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83"/>
              <a:gd name="T31" fmla="*/ 0 h 306"/>
              <a:gd name="T32" fmla="*/ 1283 w 1283"/>
              <a:gd name="T33" fmla="*/ 306 h 30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83" h="306">
                <a:moveTo>
                  <a:pt x="0" y="189"/>
                </a:moveTo>
                <a:cubicBezTo>
                  <a:pt x="137" y="197"/>
                  <a:pt x="275" y="206"/>
                  <a:pt x="342" y="189"/>
                </a:cubicBezTo>
                <a:cubicBezTo>
                  <a:pt x="409" y="172"/>
                  <a:pt x="390" y="68"/>
                  <a:pt x="404" y="85"/>
                </a:cubicBezTo>
                <a:cubicBezTo>
                  <a:pt x="418" y="102"/>
                  <a:pt x="418" y="306"/>
                  <a:pt x="425" y="292"/>
                </a:cubicBezTo>
                <a:cubicBezTo>
                  <a:pt x="432" y="278"/>
                  <a:pt x="438" y="6"/>
                  <a:pt x="445" y="3"/>
                </a:cubicBezTo>
                <a:cubicBezTo>
                  <a:pt x="452" y="0"/>
                  <a:pt x="461" y="256"/>
                  <a:pt x="466" y="271"/>
                </a:cubicBezTo>
                <a:cubicBezTo>
                  <a:pt x="471" y="286"/>
                  <a:pt x="471" y="111"/>
                  <a:pt x="476" y="96"/>
                </a:cubicBezTo>
                <a:cubicBezTo>
                  <a:pt x="481" y="81"/>
                  <a:pt x="400" y="163"/>
                  <a:pt x="497" y="178"/>
                </a:cubicBezTo>
                <a:cubicBezTo>
                  <a:pt x="594" y="193"/>
                  <a:pt x="925" y="187"/>
                  <a:pt x="1056" y="189"/>
                </a:cubicBezTo>
                <a:cubicBezTo>
                  <a:pt x="1187" y="191"/>
                  <a:pt x="1242" y="189"/>
                  <a:pt x="1283" y="189"/>
                </a:cubicBezTo>
              </a:path>
            </a:pathLst>
          </a:cu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0000" tIns="46800" rIns="90000" bIns="46800" anchor="ctr"/>
          <a:lstStyle/>
          <a:p>
            <a:endParaRPr lang="sv-S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7" grpId="0" animBg="1"/>
      <p:bldP spid="122888" grpId="0" animBg="1"/>
      <p:bldP spid="122889" grpId="0" animBg="1"/>
      <p:bldP spid="122890" grpId="0" animBg="1"/>
      <p:bldP spid="122891" grpId="0" animBg="1"/>
      <p:bldP spid="122892" grpId="0" animBg="1"/>
      <p:bldP spid="122893" grpId="0" animBg="1"/>
      <p:bldP spid="122894" grpId="0" animBg="1"/>
      <p:bldP spid="122895" grpId="0" animBg="1"/>
      <p:bldP spid="122896" grpId="0" animBg="1"/>
      <p:bldP spid="122897" grpId="0" animBg="1"/>
      <p:bldP spid="12289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A52B7AC-A438-409E-87E8-26DD6B3D00F1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150530" name="Text Box 2"/>
          <p:cNvSpPr txBox="1">
            <a:spLocks noChangeArrowheads="1"/>
          </p:cNvSpPr>
          <p:nvPr/>
        </p:nvSpPr>
        <p:spPr bwMode="auto">
          <a:xfrm>
            <a:off x="573088" y="1203325"/>
            <a:ext cx="61356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Rough environments but still functioning</a:t>
            </a:r>
          </a:p>
        </p:txBody>
      </p:sp>
      <p:sp>
        <p:nvSpPr>
          <p:cNvPr id="150533" name="Text Box 5"/>
          <p:cNvSpPr txBox="1">
            <a:spLocks noChangeArrowheads="1"/>
          </p:cNvSpPr>
          <p:nvPr/>
        </p:nvSpPr>
        <p:spPr bwMode="auto">
          <a:xfrm>
            <a:off x="4460875" y="4914900"/>
            <a:ext cx="3803650" cy="366713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After four months in a sulfur tank</a:t>
            </a:r>
            <a:endParaRPr lang="en-US" sz="180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0534" name="Text Box 6"/>
          <p:cNvSpPr txBox="1">
            <a:spLocks noChangeArrowheads="1"/>
          </p:cNvSpPr>
          <p:nvPr/>
        </p:nvSpPr>
        <p:spPr bwMode="auto">
          <a:xfrm>
            <a:off x="593725" y="4918075"/>
            <a:ext cx="3232150" cy="641350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Exposed to bitumen heated </a:t>
            </a:r>
            <a:br>
              <a:rPr lang="en-US" sz="1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sz="1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to 230°C for several months</a:t>
            </a:r>
            <a:endParaRPr lang="en-US" sz="180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474663" y="292100"/>
            <a:ext cx="8431212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lIns="99798" tIns="49899" rIns="99798" bIns="49899" anchor="b"/>
          <a:lstStyle/>
          <a:p>
            <a:pPr algn="l">
              <a:lnSpc>
                <a:spcPct val="85000"/>
              </a:lnSpc>
              <a:defRPr/>
            </a:pPr>
            <a:r>
              <a:rPr lang="en-US" sz="3200" b="1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Antenna - Mechanical Design</a:t>
            </a:r>
          </a:p>
        </p:txBody>
      </p:sp>
      <p:pic>
        <p:nvPicPr>
          <p:cNvPr id="51207" name="Picture 8" descr="Antenn-bitumentank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93725" y="1795463"/>
            <a:ext cx="3695700" cy="303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8" name="Picture 9" descr="Antenn-svaveltank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473575" y="1806575"/>
            <a:ext cx="4508500" cy="302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1"/>
          <p:cNvSpPr>
            <a:spLocks noChangeArrowheads="1"/>
          </p:cNvSpPr>
          <p:nvPr/>
        </p:nvSpPr>
        <p:spPr bwMode="auto">
          <a:xfrm>
            <a:off x="6850063" y="5272088"/>
            <a:ext cx="2578100" cy="15859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F245F"/>
              </a:solidFill>
            </a:endParaRPr>
          </a:p>
        </p:txBody>
      </p:sp>
      <p:pic>
        <p:nvPicPr>
          <p:cNvPr id="38915" name="Picture 2" descr="motors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949575" y="3959225"/>
            <a:ext cx="1462088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3" descr="storage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014913" y="3959225"/>
            <a:ext cx="1462087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4" descr="tools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156450" y="3959225"/>
            <a:ext cx="1463675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Picture 5" descr="popsicle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815975" y="3959225"/>
            <a:ext cx="1617663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9" name="Line 6"/>
          <p:cNvSpPr>
            <a:spLocks noChangeShapeType="1"/>
          </p:cNvSpPr>
          <p:nvPr/>
        </p:nvSpPr>
        <p:spPr bwMode="auto">
          <a:xfrm>
            <a:off x="0" y="1100138"/>
            <a:ext cx="87249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56457" name="Rectangle 9"/>
          <p:cNvSpPr>
            <a:spLocks noGrp="1" noChangeArrowheads="1"/>
          </p:cNvSpPr>
          <p:nvPr>
            <p:ph type="title"/>
          </p:nvPr>
        </p:nvSpPr>
        <p:spPr>
          <a:xfrm>
            <a:off x="469900" y="349250"/>
            <a:ext cx="8356600" cy="7239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Emerson. Creating Technology and </a:t>
            </a:r>
            <a:br>
              <a:rPr lang="en-US" dirty="0" smtClean="0"/>
            </a:br>
            <a:r>
              <a:rPr lang="en-US" dirty="0" smtClean="0"/>
              <a:t>Solutions for a </a:t>
            </a:r>
            <a:r>
              <a:rPr lang="en-US" dirty="0" smtClean="0">
                <a:solidFill>
                  <a:srgbClr val="FF9900"/>
                </a:solidFill>
              </a:rPr>
              <a:t>World in Action</a:t>
            </a:r>
          </a:p>
        </p:txBody>
      </p:sp>
      <p:pic>
        <p:nvPicPr>
          <p:cNvPr id="38921" name="Picture 10" descr="network power color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7086600" y="2627313"/>
            <a:ext cx="16002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2" name="Picture 11" descr="process management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844550" y="2640013"/>
            <a:ext cx="1592263" cy="1065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3" name="Picture 12" descr="climate color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2870200" y="2641600"/>
            <a:ext cx="1600200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4" name="Picture 13" descr="industrial automation color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5054600" y="2624138"/>
            <a:ext cx="1600200" cy="1068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5" name="Picture 14" descr="appliance color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4863" y="5438775"/>
            <a:ext cx="16002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6" name="Picture 15" descr="motors color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06713" y="5438775"/>
            <a:ext cx="1600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7" name="Picture 16" descr="storage solutions color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5238" y="5440363"/>
            <a:ext cx="1600200" cy="1068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8" name="Picture 17" descr="pro tools color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81838" y="5426075"/>
            <a:ext cx="16002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9" name="Picture 18" descr="industrial"/>
          <p:cNvPicPr>
            <a:picLocks noChangeAspect="1" noChangeArrowheads="1"/>
          </p:cNvPicPr>
          <p:nvPr/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5019675" y="1239838"/>
            <a:ext cx="1435100" cy="146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0" name="Picture 19" descr="Network_power"/>
          <p:cNvPicPr>
            <a:picLocks noChangeAspect="1" noChangeArrowheads="1"/>
          </p:cNvPicPr>
          <p:nvPr/>
        </p:nvPicPr>
        <p:blipFill>
          <a:blip r:embed="rId16" cstate="screen"/>
          <a:srcRect/>
          <a:stretch>
            <a:fillRect/>
          </a:stretch>
        </p:blipFill>
        <p:spPr bwMode="auto">
          <a:xfrm>
            <a:off x="7151688" y="1225550"/>
            <a:ext cx="1435100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1" name="Picture 20" descr="process2"/>
          <p:cNvPicPr>
            <a:picLocks noChangeAspect="1" noChangeArrowheads="1"/>
          </p:cNvPicPr>
          <p:nvPr/>
        </p:nvPicPr>
        <p:blipFill>
          <a:blip r:embed="rId17" cstate="screen"/>
          <a:srcRect/>
          <a:stretch>
            <a:fillRect/>
          </a:stretch>
        </p:blipFill>
        <p:spPr bwMode="auto">
          <a:xfrm>
            <a:off x="846138" y="1227138"/>
            <a:ext cx="1558925" cy="145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2" name="Picture 21" descr="ralphs"/>
          <p:cNvPicPr>
            <a:picLocks noChangeAspect="1" noChangeArrowheads="1"/>
          </p:cNvPicPr>
          <p:nvPr/>
        </p:nvPicPr>
        <p:blipFill>
          <a:blip r:embed="rId18" cstate="screen"/>
          <a:srcRect/>
          <a:stretch>
            <a:fillRect/>
          </a:stretch>
        </p:blipFill>
        <p:spPr bwMode="auto">
          <a:xfrm>
            <a:off x="2840038" y="1220788"/>
            <a:ext cx="1571625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33" name="Rectangle 20"/>
          <p:cNvSpPr>
            <a:spLocks noChangeArrowheads="1"/>
          </p:cNvSpPr>
          <p:nvPr/>
        </p:nvSpPr>
        <p:spPr bwMode="auto">
          <a:xfrm>
            <a:off x="709613" y="3868738"/>
            <a:ext cx="8159750" cy="2676525"/>
          </a:xfrm>
          <a:prstGeom prst="rect">
            <a:avLst/>
          </a:prstGeom>
          <a:solidFill>
            <a:srgbClr val="FFFFFF">
              <a:alpha val="58823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F245F"/>
              </a:solidFill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F245F"/>
              </a:solidFill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F245F"/>
              </a:solidFill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F245F"/>
              </a:solidFill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F245F"/>
              </a:solidFill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F245F"/>
              </a:solidFill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F245F"/>
              </a:solidFill>
            </a:endParaRPr>
          </a:p>
        </p:txBody>
      </p:sp>
      <p:sp>
        <p:nvSpPr>
          <p:cNvPr id="38934" name="Rectangle 23"/>
          <p:cNvSpPr>
            <a:spLocks noChangeArrowheads="1"/>
          </p:cNvSpPr>
          <p:nvPr/>
        </p:nvSpPr>
        <p:spPr bwMode="auto">
          <a:xfrm>
            <a:off x="2690813" y="1114425"/>
            <a:ext cx="6453187" cy="2678113"/>
          </a:xfrm>
          <a:prstGeom prst="rect">
            <a:avLst/>
          </a:prstGeom>
          <a:solidFill>
            <a:srgbClr val="FFFFFF">
              <a:alpha val="58823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F245F"/>
              </a:solidFill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F245F"/>
              </a:solidFill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F245F"/>
              </a:solidFill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F245F"/>
              </a:solidFill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F245F"/>
              </a:solidFill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F245F"/>
              </a:solidFill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F245F"/>
              </a:solidFill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F1F234B-D02B-41CD-99C7-01311F8B5F7D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52227" name="Text Box 2"/>
          <p:cNvSpPr txBox="1">
            <a:spLocks noChangeArrowheads="1"/>
          </p:cNvSpPr>
          <p:nvPr/>
        </p:nvSpPr>
        <p:spPr bwMode="auto">
          <a:xfrm>
            <a:off x="4673600" y="1319577"/>
            <a:ext cx="3832225" cy="2458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7286" tIns="43643" rIns="87286" bIns="43643">
            <a:noAutofit/>
          </a:bodyPr>
          <a:lstStyle/>
          <a:p>
            <a:pPr algn="l" eaLnBrk="1" hangingPunct="1">
              <a:spcAft>
                <a:spcPts val="600"/>
              </a:spcAft>
              <a:buClr>
                <a:srgbClr val="002060"/>
              </a:buClr>
              <a:buFont typeface="Arial" pitchFamily="34" charset="0"/>
              <a:buChar char="•"/>
              <a:defRPr/>
            </a:pPr>
            <a:r>
              <a:rPr lang="en-US" sz="1600" dirty="0" smtClean="0"/>
              <a:t>  Fully automated data collection and calibration functionality</a:t>
            </a:r>
          </a:p>
          <a:p>
            <a:pPr algn="l" eaLnBrk="1" hangingPunct="1">
              <a:spcAft>
                <a:spcPts val="600"/>
              </a:spcAft>
              <a:buClr>
                <a:srgbClr val="002060"/>
              </a:buClr>
              <a:buFont typeface="Arial" pitchFamily="34" charset="0"/>
              <a:buChar char="•"/>
              <a:defRPr/>
            </a:pPr>
            <a:r>
              <a:rPr lang="en-US" sz="1600" dirty="0" smtClean="0"/>
              <a:t>  Two High Accuracy Distance References using </a:t>
            </a:r>
            <a:r>
              <a:rPr lang="en-US" sz="1600" dirty="0" err="1" smtClean="0"/>
              <a:t>Leica</a:t>
            </a:r>
            <a:r>
              <a:rPr lang="en-US" sz="1600" dirty="0" smtClean="0"/>
              <a:t> Tracking Lasers as reference</a:t>
            </a:r>
          </a:p>
          <a:p>
            <a:pPr algn="l" eaLnBrk="1" hangingPunct="1">
              <a:spcAft>
                <a:spcPts val="600"/>
              </a:spcAft>
              <a:buClr>
                <a:srgbClr val="002060"/>
              </a:buClr>
              <a:buFont typeface="Arial" pitchFamily="34" charset="0"/>
              <a:buChar char="•"/>
              <a:defRPr/>
            </a:pPr>
            <a:r>
              <a:rPr lang="en-US" sz="1600" dirty="0" smtClean="0"/>
              <a:t>  Accuracy Target </a:t>
            </a:r>
            <a:r>
              <a:rPr lang="en-US" sz="1600" dirty="0" smtClean="0">
                <a:cs typeface="Arial" charset="0"/>
              </a:rPr>
              <a:t>±0.16 mm (± 6.3 mil) covering a range from 0 to 30 meters </a:t>
            </a:r>
            <a:br>
              <a:rPr lang="en-US" sz="1600" dirty="0" smtClean="0">
                <a:cs typeface="Arial" charset="0"/>
              </a:rPr>
            </a:br>
            <a:r>
              <a:rPr lang="en-US" sz="1600" dirty="0" smtClean="0">
                <a:cs typeface="Arial" charset="0"/>
              </a:rPr>
              <a:t>(0 to 98.4 feet)</a:t>
            </a:r>
          </a:p>
          <a:p>
            <a:pPr algn="l" eaLnBrk="1" hangingPunct="1">
              <a:spcAft>
                <a:spcPts val="600"/>
              </a:spcAft>
              <a:buClr>
                <a:srgbClr val="002060"/>
              </a:buClr>
              <a:buFont typeface="Arial" pitchFamily="34" charset="0"/>
              <a:buChar char="•"/>
              <a:defRPr/>
            </a:pPr>
            <a:r>
              <a:rPr lang="en-US" sz="1600" dirty="0" smtClean="0"/>
              <a:t>  Low level of radar disturbances and reflections from surrounding walls, floor and ceiling</a:t>
            </a:r>
          </a:p>
          <a:p>
            <a:pPr algn="l" eaLnBrk="1" hangingPunct="1">
              <a:spcAft>
                <a:spcPts val="600"/>
              </a:spcAft>
              <a:defRPr/>
            </a:pPr>
            <a:endParaRPr lang="en-US" sz="1600" dirty="0" smtClean="0">
              <a:cs typeface="Arial" charset="0"/>
            </a:endParaRPr>
          </a:p>
        </p:txBody>
      </p:sp>
      <p:sp>
        <p:nvSpPr>
          <p:cNvPr id="112646" name="Rectangle 6"/>
          <p:cNvSpPr>
            <a:spLocks noGrp="1" noChangeArrowheads="1"/>
          </p:cNvSpPr>
          <p:nvPr>
            <p:ph type="title"/>
          </p:nvPr>
        </p:nvSpPr>
        <p:spPr>
          <a:xfrm>
            <a:off x="471488" y="595313"/>
            <a:ext cx="8324850" cy="511175"/>
          </a:xfrm>
        </p:spPr>
        <p:txBody>
          <a:bodyPr lIns="83768" tIns="41884" rIns="83768" bIns="41884" anchor="t"/>
          <a:lstStyle/>
          <a:p>
            <a:pPr>
              <a:defRPr/>
            </a:pPr>
            <a:r>
              <a:rPr lang="en-US" smtClean="0"/>
              <a:t>TankRadar</a:t>
            </a:r>
            <a:r>
              <a:rPr lang="en-US" sz="1600" baseline="100000" smtClean="0">
                <a:latin typeface="HelveticaNeue BlackExt" pitchFamily="34" charset="0"/>
                <a:sym typeface="Symbol" pitchFamily="18" charset="2"/>
              </a:rPr>
              <a:t></a:t>
            </a:r>
            <a:r>
              <a:rPr lang="en-US" smtClean="0"/>
              <a:t> - Accuracy Verification</a:t>
            </a:r>
          </a:p>
        </p:txBody>
      </p:sp>
      <p:pic>
        <p:nvPicPr>
          <p:cNvPr id="140289" name="Picture 1" descr="V:\SME\Pictures\REX\REX i nya M1_small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79962" y="1101725"/>
            <a:ext cx="3878776" cy="5257800"/>
          </a:xfrm>
          <a:prstGeom prst="rect">
            <a:avLst/>
          </a:prstGeom>
          <a:noFill/>
        </p:spPr>
      </p:pic>
      <p:pic>
        <p:nvPicPr>
          <p:cNvPr id="9" name="Picture 4" descr="Leica AT901-LR a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188255" y="4810125"/>
            <a:ext cx="1799366" cy="1803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4267384" y="4912667"/>
            <a:ext cx="742766" cy="64633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l"/>
            <a:r>
              <a:rPr lang="en-US" sz="1200" dirty="0" err="1" smtClean="0">
                <a:solidFill>
                  <a:srgbClr val="002060"/>
                </a:solidFill>
              </a:rPr>
              <a:t>Leica</a:t>
            </a:r>
            <a:r>
              <a:rPr lang="en-US" sz="1200" dirty="0" smtClean="0">
                <a:solidFill>
                  <a:srgbClr val="002060"/>
                </a:solidFill>
              </a:rPr>
              <a:t> Tracking Laser</a:t>
            </a:r>
            <a:endParaRPr lang="sv-SE" sz="12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A6A9CA0-AAE6-4C02-AF5F-72023C0DC222}" type="slidenum">
              <a:rPr lang="en-US" smtClean="0"/>
              <a:pPr/>
              <a:t>31</a:t>
            </a:fld>
            <a:endParaRPr lang="en-US" smtClean="0"/>
          </a:p>
        </p:txBody>
      </p:sp>
      <p:pic>
        <p:nvPicPr>
          <p:cNvPr id="58371" name="Picture 2" descr="STaR-3-in-1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94375" y="1643063"/>
            <a:ext cx="3198813" cy="332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1427" name="Rectangle 3"/>
          <p:cNvSpPr>
            <a:spLocks noGrp="1" noChangeArrowheads="1"/>
          </p:cNvSpPr>
          <p:nvPr>
            <p:ph type="title"/>
          </p:nvPr>
        </p:nvSpPr>
        <p:spPr>
          <a:xfrm>
            <a:off x="482600" y="484188"/>
            <a:ext cx="7861300" cy="641350"/>
          </a:xfrm>
        </p:spPr>
        <p:txBody>
          <a:bodyPr/>
          <a:lstStyle/>
          <a:p>
            <a:pPr>
              <a:defRPr/>
            </a:pPr>
            <a:r>
              <a:rPr lang="en-US" smtClean="0"/>
              <a:t>Shaping the Future Through Innovation</a:t>
            </a:r>
          </a:p>
        </p:txBody>
      </p:sp>
      <p:sp>
        <p:nvSpPr>
          <p:cNvPr id="58373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244600"/>
            <a:ext cx="8572500" cy="398463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000" b="1" i="1" smtClean="0">
                <a:solidFill>
                  <a:srgbClr val="E09E32"/>
                </a:solidFill>
                <a:cs typeface="Arial" charset="0"/>
              </a:rPr>
              <a:t>► Recognized as o</a:t>
            </a:r>
            <a:r>
              <a:rPr lang="en-US" sz="2000" b="1" i="1" smtClean="0">
                <a:solidFill>
                  <a:srgbClr val="E09E32"/>
                </a:solidFill>
              </a:rPr>
              <a:t>ne of the most innovative companies in Sweden</a:t>
            </a:r>
          </a:p>
        </p:txBody>
      </p:sp>
      <p:sp>
        <p:nvSpPr>
          <p:cNvPr id="58374" name="Text Box 5"/>
          <p:cNvSpPr txBox="1">
            <a:spLocks noChangeArrowheads="1"/>
          </p:cNvSpPr>
          <p:nvPr/>
        </p:nvSpPr>
        <p:spPr bwMode="auto">
          <a:xfrm>
            <a:off x="5591175" y="4951413"/>
            <a:ext cx="30972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2000">
                <a:solidFill>
                  <a:schemeClr val="tx1"/>
                </a:solidFill>
              </a:rPr>
              <a:t>Multiple radars integrated in one antenna</a:t>
            </a:r>
          </a:p>
        </p:txBody>
      </p:sp>
      <p:sp>
        <p:nvSpPr>
          <p:cNvPr id="58375" name="Text Box 6"/>
          <p:cNvSpPr txBox="1">
            <a:spLocks noChangeArrowheads="1"/>
          </p:cNvSpPr>
          <p:nvPr/>
        </p:nvSpPr>
        <p:spPr bwMode="auto">
          <a:xfrm>
            <a:off x="3048000" y="5222875"/>
            <a:ext cx="247332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2000">
                <a:solidFill>
                  <a:schemeClr val="tx1"/>
                </a:solidFill>
              </a:rPr>
              <a:t>Enabling very low 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level measurement 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in marine LNG </a:t>
            </a:r>
          </a:p>
          <a:p>
            <a:pPr algn="l">
              <a:lnSpc>
                <a:spcPct val="80000"/>
              </a:lnSpc>
            </a:pPr>
            <a:r>
              <a:rPr lang="en-US" sz="2000">
                <a:solidFill>
                  <a:schemeClr val="tx1"/>
                </a:solidFill>
              </a:rPr>
              <a:t>and LPG tanks</a:t>
            </a:r>
          </a:p>
        </p:txBody>
      </p:sp>
      <p:pic>
        <p:nvPicPr>
          <p:cNvPr id="58376" name="Picture 7" descr="Patent-rör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55650" y="1725613"/>
            <a:ext cx="1905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7" name="Picture 8" descr="Black-hole-rör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167063" y="1952625"/>
            <a:ext cx="1943100" cy="317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8" name="Text Box 9"/>
          <p:cNvSpPr txBox="1">
            <a:spLocks noChangeArrowheads="1"/>
          </p:cNvSpPr>
          <p:nvPr/>
        </p:nvSpPr>
        <p:spPr bwMode="auto">
          <a:xfrm>
            <a:off x="800100" y="5416550"/>
            <a:ext cx="19272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2000">
                <a:solidFill>
                  <a:schemeClr val="tx1"/>
                </a:solidFill>
              </a:rPr>
              <a:t>Measuring in large still pipes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C83BE1A-B5AE-4FDA-A361-526E2E10B827}" type="slidenum">
              <a:rPr lang="en-US" smtClean="0"/>
              <a:pPr/>
              <a:t>32</a:t>
            </a:fld>
            <a:endParaRPr lang="en-US" smtClean="0"/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Business Vision &amp; Mission</a:t>
            </a:r>
          </a:p>
        </p:txBody>
      </p:sp>
      <p:sp>
        <p:nvSpPr>
          <p:cNvPr id="54276" name="Text Box 3"/>
          <p:cNvSpPr txBox="1">
            <a:spLocks noChangeArrowheads="1"/>
          </p:cNvSpPr>
          <p:nvPr/>
        </p:nvSpPr>
        <p:spPr bwMode="auto">
          <a:xfrm>
            <a:off x="2222500" y="1520825"/>
            <a:ext cx="6772275" cy="193899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1" dirty="0" smtClean="0">
                <a:solidFill>
                  <a:srgbClr val="00206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Vision</a:t>
            </a:r>
            <a:r>
              <a:rPr lang="en-US" b="1" dirty="0" smtClean="0">
                <a:solidFill>
                  <a:srgbClr val="E09E32"/>
                </a:solidFill>
              </a:rPr>
              <a:t/>
            </a:r>
            <a:br>
              <a:rPr lang="en-US" b="1" dirty="0" smtClean="0">
                <a:solidFill>
                  <a:srgbClr val="E09E32"/>
                </a:solidFill>
              </a:rPr>
            </a:br>
            <a:r>
              <a:rPr lang="en-US" b="1" i="1" dirty="0" smtClean="0">
                <a:solidFill>
                  <a:srgbClr val="E09E32"/>
                </a:solidFill>
              </a:rPr>
              <a:t>Be </a:t>
            </a:r>
            <a:r>
              <a:rPr lang="en-US" b="1" i="1" dirty="0">
                <a:solidFill>
                  <a:srgbClr val="E09E32"/>
                </a:solidFill>
              </a:rPr>
              <a:t>the global leader, recognized                      for </a:t>
            </a:r>
            <a:r>
              <a:rPr lang="en-US" b="1" i="1" dirty="0" smtClean="0">
                <a:solidFill>
                  <a:srgbClr val="E09E32"/>
                </a:solidFill>
              </a:rPr>
              <a:t>excellence in innovative level measurement solutions that provide </a:t>
            </a:r>
            <a:br>
              <a:rPr lang="en-US" b="1" i="1" dirty="0" smtClean="0">
                <a:solidFill>
                  <a:srgbClr val="E09E32"/>
                </a:solidFill>
              </a:rPr>
            </a:br>
            <a:r>
              <a:rPr lang="en-US" b="1" i="1" dirty="0" smtClean="0">
                <a:solidFill>
                  <a:srgbClr val="E09E32"/>
                </a:solidFill>
              </a:rPr>
              <a:t>high value to our customers.</a:t>
            </a:r>
            <a:endParaRPr lang="en-US" b="1" i="1" dirty="0">
              <a:solidFill>
                <a:srgbClr val="E09E32"/>
              </a:solidFill>
            </a:endParaRPr>
          </a:p>
        </p:txBody>
      </p:sp>
      <p:pic>
        <p:nvPicPr>
          <p:cNvPr id="54277" name="Picture 5" descr="Hamn-smal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68313" y="1090613"/>
            <a:ext cx="1600200" cy="491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222500" y="3502025"/>
            <a:ext cx="677227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1" dirty="0" smtClean="0">
                <a:solidFill>
                  <a:srgbClr val="00206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Mission</a:t>
            </a:r>
            <a:r>
              <a:rPr lang="en-US" b="1" dirty="0" smtClean="0">
                <a:solidFill>
                  <a:srgbClr val="E09E32"/>
                </a:solidFill>
              </a:rPr>
              <a:t/>
            </a:r>
            <a:br>
              <a:rPr lang="en-US" b="1" dirty="0" smtClean="0">
                <a:solidFill>
                  <a:srgbClr val="E09E32"/>
                </a:solidFill>
              </a:rPr>
            </a:br>
            <a:r>
              <a:rPr lang="en-US" b="1" i="1" dirty="0" smtClean="0">
                <a:solidFill>
                  <a:srgbClr val="E09E32"/>
                </a:solidFill>
              </a:rPr>
              <a:t>We provide solutions customers </a:t>
            </a:r>
            <a:br>
              <a:rPr lang="en-US" b="1" i="1" dirty="0" smtClean="0">
                <a:solidFill>
                  <a:srgbClr val="E09E32"/>
                </a:solidFill>
              </a:rPr>
            </a:br>
            <a:r>
              <a:rPr lang="en-US" b="1" i="1" dirty="0" smtClean="0">
                <a:solidFill>
                  <a:srgbClr val="E09E32"/>
                </a:solidFill>
              </a:rPr>
              <a:t>need to improve safety, enhance </a:t>
            </a:r>
            <a:br>
              <a:rPr lang="en-US" b="1" i="1" dirty="0" smtClean="0">
                <a:solidFill>
                  <a:srgbClr val="E09E32"/>
                </a:solidFill>
              </a:rPr>
            </a:br>
            <a:r>
              <a:rPr lang="en-US" b="1" i="1" dirty="0" smtClean="0">
                <a:solidFill>
                  <a:srgbClr val="E09E32"/>
                </a:solidFill>
              </a:rPr>
              <a:t>product quality, increase efficiency </a:t>
            </a:r>
            <a:br>
              <a:rPr lang="en-US" b="1" i="1" dirty="0" smtClean="0">
                <a:solidFill>
                  <a:srgbClr val="E09E32"/>
                </a:solidFill>
              </a:rPr>
            </a:br>
            <a:r>
              <a:rPr lang="en-US" b="1" i="1" dirty="0" smtClean="0">
                <a:solidFill>
                  <a:srgbClr val="E09E32"/>
                </a:solidFill>
              </a:rPr>
              <a:t>and reduce environmental impact.</a:t>
            </a:r>
            <a:endParaRPr lang="en-US" b="1" i="1" dirty="0">
              <a:solidFill>
                <a:srgbClr val="E09E32"/>
              </a:solidFill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3AA90BA-310E-4A66-8B8A-609CE01CD3BD}" type="slidenum">
              <a:rPr lang="en-US" smtClean="0"/>
              <a:pPr/>
              <a:t>33</a:t>
            </a:fld>
            <a:endParaRPr lang="en-US" smtClean="0"/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Company Values</a:t>
            </a:r>
          </a:p>
        </p:txBody>
      </p:sp>
      <p:sp>
        <p:nvSpPr>
          <p:cNvPr id="130051" name="Text Box 3"/>
          <p:cNvSpPr txBox="1">
            <a:spLocks noChangeArrowheads="1"/>
          </p:cNvSpPr>
          <p:nvPr/>
        </p:nvSpPr>
        <p:spPr bwMode="auto">
          <a:xfrm>
            <a:off x="533400" y="1195388"/>
            <a:ext cx="3662363" cy="183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2200" b="1">
                <a:solidFill>
                  <a:schemeClr val="tx1"/>
                </a:solidFill>
              </a:rPr>
              <a:t>Winning Spirit</a:t>
            </a:r>
            <a:endParaRPr lang="en-US" sz="2200">
              <a:solidFill>
                <a:schemeClr val="tx1"/>
              </a:solidFill>
            </a:endParaRPr>
          </a:p>
          <a:p>
            <a:pPr algn="l"/>
            <a:r>
              <a:rPr lang="en-US" sz="1800">
                <a:solidFill>
                  <a:schemeClr val="tx1"/>
                </a:solidFill>
              </a:rPr>
              <a:t>- We will be market leaders.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- Endurance - we never give up!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- We triumph together.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- We celebrate our successes.</a:t>
            </a:r>
            <a:endParaRPr lang="en-US" sz="2000">
              <a:solidFill>
                <a:schemeClr val="tx1"/>
              </a:solidFill>
            </a:endParaRPr>
          </a:p>
          <a:p>
            <a:pPr algn="l"/>
            <a:r>
              <a:rPr lang="en-US" sz="2000" b="1" i="1">
                <a:solidFill>
                  <a:srgbClr val="FF9900"/>
                </a:solidFill>
              </a:rPr>
              <a:t>We will lead the competition!</a:t>
            </a:r>
            <a:endParaRPr lang="en-US" sz="2000">
              <a:solidFill>
                <a:srgbClr val="FF9900"/>
              </a:solidFill>
            </a:endParaRPr>
          </a:p>
        </p:txBody>
      </p:sp>
      <p:sp>
        <p:nvSpPr>
          <p:cNvPr id="130052" name="Text Box 4"/>
          <p:cNvSpPr txBox="1">
            <a:spLocks noChangeArrowheads="1"/>
          </p:cNvSpPr>
          <p:nvPr/>
        </p:nvSpPr>
        <p:spPr bwMode="auto">
          <a:xfrm>
            <a:off x="3833813" y="2944813"/>
            <a:ext cx="512445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2200" b="1">
                <a:solidFill>
                  <a:schemeClr val="tx1"/>
                </a:solidFill>
              </a:rPr>
              <a:t>Boldness</a:t>
            </a:r>
            <a:endParaRPr lang="en-US" sz="2000">
              <a:solidFill>
                <a:schemeClr val="tx1"/>
              </a:solidFill>
            </a:endParaRPr>
          </a:p>
          <a:p>
            <a:pPr algn="l"/>
            <a:r>
              <a:rPr lang="en-US" sz="1800">
                <a:solidFill>
                  <a:schemeClr val="tx1"/>
                </a:solidFill>
              </a:rPr>
              <a:t>- We try new ideas and challenge old paradigms.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- We translate words into action.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- Mistakes are used as learning tools.</a:t>
            </a:r>
            <a:endParaRPr lang="en-US" sz="2000">
              <a:solidFill>
                <a:schemeClr val="tx1"/>
              </a:solidFill>
            </a:endParaRPr>
          </a:p>
          <a:p>
            <a:pPr algn="l"/>
            <a:r>
              <a:rPr lang="en-US" sz="2000" b="1" i="1">
                <a:solidFill>
                  <a:srgbClr val="FF9900"/>
                </a:solidFill>
              </a:rPr>
              <a:t>We expect the unexpected!</a:t>
            </a:r>
            <a:endParaRPr lang="en-US" sz="2000">
              <a:solidFill>
                <a:srgbClr val="FF9900"/>
              </a:solidFill>
            </a:endParaRPr>
          </a:p>
        </p:txBody>
      </p:sp>
      <p:sp>
        <p:nvSpPr>
          <p:cNvPr id="130053" name="Text Box 5"/>
          <p:cNvSpPr txBox="1">
            <a:spLocks noChangeArrowheads="1"/>
          </p:cNvSpPr>
          <p:nvPr/>
        </p:nvSpPr>
        <p:spPr bwMode="auto">
          <a:xfrm>
            <a:off x="542925" y="4259263"/>
            <a:ext cx="5378450" cy="183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2200" b="1">
                <a:solidFill>
                  <a:schemeClr val="tx1"/>
                </a:solidFill>
              </a:rPr>
              <a:t>Customer Orientation</a:t>
            </a:r>
            <a:endParaRPr lang="en-US" sz="2200">
              <a:solidFill>
                <a:schemeClr val="tx1"/>
              </a:solidFill>
            </a:endParaRPr>
          </a:p>
          <a:p>
            <a:pPr algn="l"/>
            <a:r>
              <a:rPr lang="en-US" sz="1800">
                <a:solidFill>
                  <a:schemeClr val="tx1"/>
                </a:solidFill>
              </a:rPr>
              <a:t>- Knowledge of customer needs guides our actions.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- We focus on adding value to the customer.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- We anticipate customer’s needs.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- Whenever the customer needs us, we are there.</a:t>
            </a:r>
            <a:endParaRPr lang="en-US" sz="2000">
              <a:solidFill>
                <a:schemeClr val="tx1"/>
              </a:solidFill>
            </a:endParaRPr>
          </a:p>
          <a:p>
            <a:pPr algn="l"/>
            <a:r>
              <a:rPr lang="en-US" sz="2000" b="1" i="1">
                <a:solidFill>
                  <a:srgbClr val="FF9900"/>
                </a:solidFill>
              </a:rPr>
              <a:t>Life cycle profit!</a:t>
            </a:r>
            <a:endParaRPr lang="en-US" sz="2000">
              <a:solidFill>
                <a:srgbClr val="FF9900"/>
              </a:solidFill>
            </a:endParaRPr>
          </a:p>
        </p:txBody>
      </p:sp>
      <p:pic>
        <p:nvPicPr>
          <p:cNvPr id="56327" name="Picture 7" descr="Fartyg-värderingarna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456238" y="1092200"/>
            <a:ext cx="3276600" cy="200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0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0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 autoUpdateAnimBg="0"/>
      <p:bldP spid="130052" grpId="0" autoUpdateAnimBg="0"/>
      <p:bldP spid="130053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FDEA413-45C2-47DC-87DC-760DAD7B5019}" type="slidenum">
              <a:rPr lang="en-US" smtClean="0"/>
              <a:pPr/>
              <a:t>34</a:t>
            </a:fld>
            <a:endParaRPr lang="en-US" smtClean="0"/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Company Values (cont.)</a:t>
            </a:r>
          </a:p>
        </p:txBody>
      </p:sp>
      <p:sp>
        <p:nvSpPr>
          <p:cNvPr id="131075" name="Text Box 3"/>
          <p:cNvSpPr txBox="1">
            <a:spLocks noChangeArrowheads="1"/>
          </p:cNvSpPr>
          <p:nvPr/>
        </p:nvSpPr>
        <p:spPr bwMode="auto">
          <a:xfrm>
            <a:off x="669925" y="1119188"/>
            <a:ext cx="8083550" cy="183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2200" b="1">
                <a:solidFill>
                  <a:schemeClr val="tx1"/>
                </a:solidFill>
              </a:rPr>
              <a:t>Co-operation</a:t>
            </a:r>
            <a:endParaRPr lang="en-US" sz="2200">
              <a:solidFill>
                <a:schemeClr val="tx1"/>
              </a:solidFill>
            </a:endParaRPr>
          </a:p>
          <a:p>
            <a:pPr algn="l"/>
            <a:r>
              <a:rPr lang="en-US" sz="1800">
                <a:solidFill>
                  <a:schemeClr val="tx1"/>
                </a:solidFill>
              </a:rPr>
              <a:t>- We communicate clearly and maintain respect for the individual.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- We fulfill our promises.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- We share our knowledge with each other.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- We fully support each other to make sure that nothing “falls between cracks”.</a:t>
            </a:r>
            <a:endParaRPr lang="en-US" sz="2000">
              <a:solidFill>
                <a:schemeClr val="tx1"/>
              </a:solidFill>
            </a:endParaRPr>
          </a:p>
          <a:p>
            <a:pPr algn="l"/>
            <a:r>
              <a:rPr lang="en-US" sz="2000" b="1" i="1">
                <a:solidFill>
                  <a:srgbClr val="FF9900"/>
                </a:solidFill>
              </a:rPr>
              <a:t>Excellence through diversity!</a:t>
            </a:r>
            <a:endParaRPr lang="en-US" sz="2000">
              <a:solidFill>
                <a:srgbClr val="FF9900"/>
              </a:solidFill>
            </a:endParaRPr>
          </a:p>
        </p:txBody>
      </p:sp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4038600" y="2997200"/>
            <a:ext cx="467995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2200" b="1">
                <a:solidFill>
                  <a:schemeClr val="tx1"/>
                </a:solidFill>
              </a:rPr>
              <a:t>Future Orientation</a:t>
            </a:r>
            <a:endParaRPr lang="en-US" sz="2200">
              <a:solidFill>
                <a:schemeClr val="tx1"/>
              </a:solidFill>
            </a:endParaRPr>
          </a:p>
          <a:p>
            <a:pPr algn="l"/>
            <a:r>
              <a:rPr lang="en-US" sz="1800">
                <a:solidFill>
                  <a:schemeClr val="tx1"/>
                </a:solidFill>
              </a:rPr>
              <a:t>- We act in a long-term and systematic way.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- We are flexible.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- We “develop” our co-workers for the future!</a:t>
            </a:r>
            <a:endParaRPr lang="en-US" sz="2000">
              <a:solidFill>
                <a:schemeClr val="tx1"/>
              </a:solidFill>
            </a:endParaRPr>
          </a:p>
          <a:p>
            <a:pPr algn="l"/>
            <a:r>
              <a:rPr lang="en-US" sz="2000" b="1" i="1">
                <a:solidFill>
                  <a:srgbClr val="FF9900"/>
                </a:solidFill>
              </a:rPr>
              <a:t>Growth for long-term profitability!</a:t>
            </a:r>
            <a:endParaRPr lang="en-US" sz="2000">
              <a:solidFill>
                <a:srgbClr val="FF9900"/>
              </a:solidFill>
            </a:endParaRPr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609600" y="4598988"/>
            <a:ext cx="450215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2200" b="1">
                <a:solidFill>
                  <a:schemeClr val="tx1"/>
                </a:solidFill>
              </a:rPr>
              <a:t>Cost-consciousness</a:t>
            </a:r>
            <a:endParaRPr lang="en-US" sz="2200">
              <a:solidFill>
                <a:schemeClr val="tx1"/>
              </a:solidFill>
            </a:endParaRPr>
          </a:p>
          <a:p>
            <a:pPr algn="l"/>
            <a:r>
              <a:rPr lang="en-US" sz="1800">
                <a:solidFill>
                  <a:schemeClr val="tx1"/>
                </a:solidFill>
              </a:rPr>
              <a:t>- We practice strict cost containment.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- We can always afford a good investment.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- Superior return on investment.</a:t>
            </a:r>
            <a:endParaRPr lang="en-US" sz="2000">
              <a:solidFill>
                <a:schemeClr val="tx1"/>
              </a:solidFill>
            </a:endParaRPr>
          </a:p>
          <a:p>
            <a:pPr algn="l"/>
            <a:r>
              <a:rPr lang="en-US" sz="2000" b="1" i="1">
                <a:solidFill>
                  <a:srgbClr val="FF9900"/>
                </a:solidFill>
              </a:rPr>
              <a:t>High quality at low cost!</a:t>
            </a:r>
            <a:endParaRPr lang="en-US" sz="2000">
              <a:solidFill>
                <a:srgbClr val="FF9900"/>
              </a:solidFill>
            </a:endParaRPr>
          </a:p>
        </p:txBody>
      </p:sp>
      <p:pic>
        <p:nvPicPr>
          <p:cNvPr id="57351" name="Picture 7" descr="Tankar-värderingarna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71488" y="2987675"/>
            <a:ext cx="3429000" cy="157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5" grpId="0" autoUpdateAnimBg="0"/>
      <p:bldP spid="131076" grpId="0" autoUpdateAnimBg="0"/>
      <p:bldP spid="131077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444F9D0-8B14-470F-A670-241DA373A01F}" type="slidenum">
              <a:rPr lang="en-US" smtClean="0"/>
              <a:pPr/>
              <a:t>35</a:t>
            </a:fld>
            <a:endParaRPr lang="en-US" smtClean="0"/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Certified Supplier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7010400" y="1747838"/>
            <a:ext cx="1447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000" b="1">
                <a:solidFill>
                  <a:srgbClr val="E09E32"/>
                </a:solidFill>
              </a:rPr>
              <a:t>Finance</a:t>
            </a:r>
            <a:endParaRPr lang="en-US" sz="1200" b="1">
              <a:solidFill>
                <a:srgbClr val="E09E32"/>
              </a:solidFill>
            </a:endParaRP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3798888" y="1747838"/>
            <a:ext cx="1676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>
                <a:solidFill>
                  <a:srgbClr val="E09E32"/>
                </a:solidFill>
              </a:rPr>
              <a:t>Quality</a:t>
            </a:r>
            <a:endParaRPr lang="en-US" sz="1200" b="1">
              <a:solidFill>
                <a:srgbClr val="E09E32"/>
              </a:solidFill>
            </a:endParaRPr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763588" y="1747838"/>
            <a:ext cx="1736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000" b="1">
                <a:solidFill>
                  <a:srgbClr val="E09E32"/>
                </a:solidFill>
              </a:rPr>
              <a:t>Environment</a:t>
            </a:r>
            <a:endParaRPr lang="en-US" sz="1200" b="1">
              <a:solidFill>
                <a:srgbClr val="E09E32"/>
              </a:solidFill>
            </a:endParaRPr>
          </a:p>
        </p:txBody>
      </p:sp>
      <p:graphicFrame>
        <p:nvGraphicFramePr>
          <p:cNvPr id="11266" name="Object 8"/>
          <p:cNvGraphicFramePr>
            <a:graphicFrameLocks noChangeAspect="1"/>
          </p:cNvGraphicFramePr>
          <p:nvPr/>
        </p:nvGraphicFramePr>
        <p:xfrm>
          <a:off x="992188" y="3175000"/>
          <a:ext cx="1249362" cy="1239838"/>
        </p:xfrm>
        <a:graphic>
          <a:graphicData uri="http://schemas.openxmlformats.org/presentationml/2006/ole">
            <p:oleObj spid="_x0000_s11266" name="Clip" r:id="rId4" imgW="830160" imgH="824760" progId="">
              <p:embed/>
            </p:oleObj>
          </a:graphicData>
        </a:graphic>
      </p:graphicFrame>
      <p:sp>
        <p:nvSpPr>
          <p:cNvPr id="11272" name="Text Box 9"/>
          <p:cNvSpPr txBox="1">
            <a:spLocks noChangeArrowheads="1"/>
          </p:cNvSpPr>
          <p:nvPr/>
        </p:nvSpPr>
        <p:spPr bwMode="auto">
          <a:xfrm>
            <a:off x="5057775" y="2967038"/>
            <a:ext cx="12192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en-US" sz="9600">
                <a:solidFill>
                  <a:schemeClr val="tx1"/>
                </a:solidFill>
                <a:latin typeface="GillSans" pitchFamily="34" charset="0"/>
              </a:rPr>
              <a:t>Q</a:t>
            </a:r>
            <a:endParaRPr lang="en-US" sz="9600" b="1">
              <a:solidFill>
                <a:schemeClr val="tx1"/>
              </a:solidFill>
            </a:endParaRPr>
          </a:p>
        </p:txBody>
      </p:sp>
      <p:sp>
        <p:nvSpPr>
          <p:cNvPr id="11273" name="Text Box 10"/>
          <p:cNvSpPr txBox="1">
            <a:spLocks noChangeArrowheads="1"/>
          </p:cNvSpPr>
          <p:nvPr/>
        </p:nvSpPr>
        <p:spPr bwMode="auto">
          <a:xfrm>
            <a:off x="4676775" y="4643438"/>
            <a:ext cx="23622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chemeClr val="tx1"/>
                </a:solidFill>
              </a:rPr>
              <a:t>Quality management system, Certified by</a:t>
            </a:r>
          </a:p>
          <a:p>
            <a:pPr algn="l"/>
            <a:r>
              <a:rPr lang="en-US" sz="1400" b="1">
                <a:solidFill>
                  <a:schemeClr val="tx1"/>
                </a:solidFill>
              </a:rPr>
              <a:t>Det Norske Veritas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1274" name="Text Box 11"/>
          <p:cNvSpPr txBox="1">
            <a:spLocks noChangeArrowheads="1"/>
          </p:cNvSpPr>
          <p:nvPr/>
        </p:nvSpPr>
        <p:spPr bwMode="auto">
          <a:xfrm>
            <a:off x="611188" y="4627563"/>
            <a:ext cx="19431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chemeClr val="tx1"/>
                </a:solidFill>
              </a:rPr>
              <a:t>Environmental </a:t>
            </a:r>
            <a:br>
              <a:rPr lang="en-US" sz="1400" b="1">
                <a:solidFill>
                  <a:schemeClr val="tx1"/>
                </a:solidFill>
              </a:rPr>
            </a:br>
            <a:r>
              <a:rPr lang="en-US" sz="1400" b="1">
                <a:solidFill>
                  <a:schemeClr val="tx1"/>
                </a:solidFill>
              </a:rPr>
              <a:t>management system, Certified by </a:t>
            </a:r>
          </a:p>
          <a:p>
            <a:pPr algn="l"/>
            <a:r>
              <a:rPr lang="en-US" sz="1400" b="1">
                <a:solidFill>
                  <a:schemeClr val="tx1"/>
                </a:solidFill>
              </a:rPr>
              <a:t>Det Norske Veritas</a:t>
            </a:r>
          </a:p>
        </p:txBody>
      </p:sp>
      <p:sp>
        <p:nvSpPr>
          <p:cNvPr id="11275" name="Rectangle 12"/>
          <p:cNvSpPr>
            <a:spLocks noChangeArrowheads="1"/>
          </p:cNvSpPr>
          <p:nvPr/>
        </p:nvSpPr>
        <p:spPr bwMode="auto">
          <a:xfrm>
            <a:off x="7010400" y="2347913"/>
            <a:ext cx="1143000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000" b="1">
                <a:solidFill>
                  <a:srgbClr val="F9FAFD"/>
                </a:solidFill>
              </a:rPr>
              <a:t>Triple A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1276" name="Rectangle 13"/>
          <p:cNvSpPr>
            <a:spLocks noChangeArrowheads="1"/>
          </p:cNvSpPr>
          <p:nvPr/>
        </p:nvSpPr>
        <p:spPr bwMode="auto">
          <a:xfrm>
            <a:off x="4905375" y="2347913"/>
            <a:ext cx="1447800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000" b="1">
                <a:solidFill>
                  <a:srgbClr val="F9FAFD"/>
                </a:solidFill>
              </a:rPr>
              <a:t>ISO 9001</a:t>
            </a:r>
            <a:endParaRPr lang="en-US" sz="1200" b="1">
              <a:solidFill>
                <a:srgbClr val="F9FAFD"/>
              </a:solidFill>
            </a:endParaRPr>
          </a:p>
        </p:txBody>
      </p:sp>
      <p:sp>
        <p:nvSpPr>
          <p:cNvPr id="11277" name="Rectangle 14"/>
          <p:cNvSpPr>
            <a:spLocks noChangeArrowheads="1"/>
          </p:cNvSpPr>
          <p:nvPr/>
        </p:nvSpPr>
        <p:spPr bwMode="auto">
          <a:xfrm>
            <a:off x="839788" y="2341563"/>
            <a:ext cx="1600200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000" b="1">
                <a:solidFill>
                  <a:schemeClr val="bg1"/>
                </a:solidFill>
              </a:rPr>
              <a:t>ISO 14001</a:t>
            </a:r>
            <a:endParaRPr lang="en-US" sz="1200" b="1">
              <a:solidFill>
                <a:srgbClr val="F9FAFD"/>
              </a:solidFill>
            </a:endParaRPr>
          </a:p>
        </p:txBody>
      </p:sp>
      <p:pic>
        <p:nvPicPr>
          <p:cNvPr id="11278" name="Picture 15" descr="AAA_transparent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6705600" y="2814638"/>
            <a:ext cx="1905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9" name="Text Box 16"/>
          <p:cNvSpPr txBox="1">
            <a:spLocks noChangeArrowheads="1"/>
          </p:cNvSpPr>
          <p:nvPr/>
        </p:nvSpPr>
        <p:spPr bwMode="auto">
          <a:xfrm>
            <a:off x="6696075" y="4643438"/>
            <a:ext cx="2011363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chemeClr val="tx1"/>
                </a:solidFill>
              </a:rPr>
              <a:t>For the highest credit </a:t>
            </a:r>
            <a:br>
              <a:rPr lang="en-US" sz="1400" b="1">
                <a:solidFill>
                  <a:schemeClr val="tx1"/>
                </a:solidFill>
              </a:rPr>
            </a:br>
            <a:r>
              <a:rPr lang="en-US" sz="1400" b="1">
                <a:solidFill>
                  <a:schemeClr val="tx1"/>
                </a:solidFill>
              </a:rPr>
              <a:t>rating in Dun &amp; </a:t>
            </a:r>
            <a:br>
              <a:rPr lang="en-US" sz="1400" b="1">
                <a:solidFill>
                  <a:schemeClr val="tx1"/>
                </a:solidFill>
              </a:rPr>
            </a:br>
            <a:r>
              <a:rPr lang="en-US" sz="1400" b="1">
                <a:solidFill>
                  <a:schemeClr val="tx1"/>
                </a:solidFill>
              </a:rPr>
              <a:t>Bradstreet’s credit </a:t>
            </a:r>
            <a:br>
              <a:rPr lang="en-US" sz="1400" b="1">
                <a:solidFill>
                  <a:schemeClr val="tx1"/>
                </a:solidFill>
              </a:rPr>
            </a:br>
            <a:r>
              <a:rPr lang="en-US" sz="1400" b="1">
                <a:solidFill>
                  <a:schemeClr val="tx1"/>
                </a:solidFill>
              </a:rPr>
              <a:t>system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1280" name="Rectangle 24"/>
          <p:cNvSpPr>
            <a:spLocks noChangeArrowheads="1"/>
          </p:cNvSpPr>
          <p:nvPr/>
        </p:nvSpPr>
        <p:spPr bwMode="auto">
          <a:xfrm>
            <a:off x="2805113" y="2344738"/>
            <a:ext cx="1600200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000" b="1">
                <a:solidFill>
                  <a:schemeClr val="bg1"/>
                </a:solidFill>
              </a:rPr>
              <a:t>ISO 17894</a:t>
            </a:r>
            <a:endParaRPr lang="en-US" sz="1200" b="1">
              <a:solidFill>
                <a:srgbClr val="F9FAFD"/>
              </a:solidFill>
            </a:endParaRPr>
          </a:p>
        </p:txBody>
      </p:sp>
      <p:sp>
        <p:nvSpPr>
          <p:cNvPr id="11281" name="Text Box 27"/>
          <p:cNvSpPr txBox="1">
            <a:spLocks noChangeArrowheads="1"/>
          </p:cNvSpPr>
          <p:nvPr/>
        </p:nvSpPr>
        <p:spPr bwMode="auto">
          <a:xfrm>
            <a:off x="2633663" y="4627563"/>
            <a:ext cx="19431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 sz="1400" b="1">
                <a:solidFill>
                  <a:schemeClr val="tx1"/>
                </a:solidFill>
              </a:rPr>
              <a:t>System Engineering Assessment Cer-tificate for </a:t>
            </a:r>
            <a:r>
              <a:rPr lang="en-US" sz="1400" b="1">
                <a:solidFill>
                  <a:schemeClr val="tx1"/>
                </a:solidFill>
              </a:rPr>
              <a:t>program-mable electronic systems in marine applications</a:t>
            </a:r>
          </a:p>
        </p:txBody>
      </p:sp>
      <p:sp>
        <p:nvSpPr>
          <p:cNvPr id="11282" name="Text Box 29"/>
          <p:cNvSpPr txBox="1">
            <a:spLocks noChangeArrowheads="1"/>
          </p:cNvSpPr>
          <p:nvPr/>
        </p:nvSpPr>
        <p:spPr bwMode="auto">
          <a:xfrm>
            <a:off x="3000375" y="2967038"/>
            <a:ext cx="12192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en-US" sz="9600">
                <a:solidFill>
                  <a:schemeClr val="tx1"/>
                </a:solidFill>
                <a:latin typeface="GillSans" pitchFamily="34" charset="0"/>
              </a:rPr>
              <a:t>Q</a:t>
            </a:r>
            <a:endParaRPr lang="en-US" sz="96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split orient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A27235B-F188-4577-91A1-C91EF1225AB4}" type="slidenum">
              <a:rPr lang="en-US" smtClean="0"/>
              <a:pPr/>
              <a:t>36</a:t>
            </a:fld>
            <a:endParaRPr lang="en-US" smtClean="0"/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Rosemount Tank Radar Quality Policy</a:t>
            </a:r>
          </a:p>
        </p:txBody>
      </p:sp>
      <p:sp>
        <p:nvSpPr>
          <p:cNvPr id="59396" name="Text Box 5"/>
          <p:cNvSpPr txBox="1">
            <a:spLocks noChangeArrowheads="1"/>
          </p:cNvSpPr>
          <p:nvPr/>
        </p:nvSpPr>
        <p:spPr bwMode="auto">
          <a:xfrm>
            <a:off x="3182937" y="1577975"/>
            <a:ext cx="5380037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b="1" dirty="0" smtClean="0">
                <a:solidFill>
                  <a:schemeClr val="tx1"/>
                </a:solidFill>
              </a:rPr>
              <a:t>Total customer satisfaction is our primary goal.</a:t>
            </a:r>
          </a:p>
          <a:p>
            <a:pPr algn="l"/>
            <a:endParaRPr lang="en-US" b="1" dirty="0" smtClean="0">
              <a:solidFill>
                <a:schemeClr val="tx1"/>
              </a:solidFill>
            </a:endParaRPr>
          </a:p>
          <a:p>
            <a:pPr algn="l"/>
            <a:r>
              <a:rPr lang="en-US" b="1" dirty="0" smtClean="0">
                <a:solidFill>
                  <a:schemeClr val="tx1"/>
                </a:solidFill>
              </a:rPr>
              <a:t>Quality is everyone’s responsibility.</a:t>
            </a:r>
          </a:p>
          <a:p>
            <a:pPr algn="l"/>
            <a:endParaRPr lang="en-US" b="1" dirty="0" smtClean="0">
              <a:solidFill>
                <a:schemeClr val="tx1"/>
              </a:solidFill>
            </a:endParaRPr>
          </a:p>
          <a:p>
            <a:pPr algn="l"/>
            <a:r>
              <a:rPr lang="en-US" b="1" dirty="0" smtClean="0">
                <a:solidFill>
                  <a:schemeClr val="tx1"/>
                </a:solidFill>
              </a:rPr>
              <a:t>We apply continuous improvement to all that we do.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9397" name="Picture 13" descr="Nöjd-kund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68313" y="1098550"/>
            <a:ext cx="2514600" cy="454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plit orient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36FABCB-4073-475C-86DD-72E9BAE53434}" type="slidenum">
              <a:rPr lang="en-US" smtClean="0"/>
              <a:pPr/>
              <a:t>37</a:t>
            </a:fld>
            <a:endParaRPr lang="en-US" smtClean="0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Environmental Policy </a:t>
            </a:r>
            <a:r>
              <a:rPr lang="en-US" sz="2400" smtClean="0"/>
              <a:t>(extract)</a:t>
            </a:r>
            <a:endParaRPr lang="en-US" smtClean="0"/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8363" y="1206500"/>
            <a:ext cx="7812087" cy="1295400"/>
          </a:xfrm>
          <a:noFill/>
        </p:spPr>
        <p:txBody>
          <a:bodyPr lIns="91434" tIns="45717" rIns="91434" bIns="45717"/>
          <a:lstStyle/>
          <a:p>
            <a:r>
              <a:rPr lang="en-AU" sz="2000" b="1" smtClean="0">
                <a:solidFill>
                  <a:schemeClr val="tx1"/>
                </a:solidFill>
              </a:rPr>
              <a:t>Rosemount Tank Radar delivers products which </a:t>
            </a:r>
            <a:r>
              <a:rPr lang="en-AU" sz="2000" b="1" smtClean="0">
                <a:solidFill>
                  <a:srgbClr val="FF9900"/>
                </a:solidFill>
              </a:rPr>
              <a:t>protect the environment</a:t>
            </a:r>
            <a:r>
              <a:rPr lang="en-AU" sz="2000" b="1" smtClean="0">
                <a:solidFill>
                  <a:schemeClr val="tx1"/>
                </a:solidFill>
              </a:rPr>
              <a:t> by preventing overfill and pollution aboard </a:t>
            </a:r>
            <a:br>
              <a:rPr lang="en-AU" sz="2000" b="1" smtClean="0">
                <a:solidFill>
                  <a:schemeClr val="tx1"/>
                </a:solidFill>
              </a:rPr>
            </a:br>
            <a:r>
              <a:rPr lang="en-AU" sz="2000" b="1" smtClean="0">
                <a:solidFill>
                  <a:schemeClr val="tx1"/>
                </a:solidFill>
              </a:rPr>
              <a:t>tankers and in plants within the oil and chemical industries.</a:t>
            </a:r>
            <a:endParaRPr lang="en-AU" sz="2000" smtClean="0">
              <a:solidFill>
                <a:schemeClr val="tx1"/>
              </a:solidFill>
            </a:endParaRPr>
          </a:p>
          <a:p>
            <a:r>
              <a:rPr lang="en-US" sz="1800" b="1" smtClean="0"/>
              <a:t>Our environmental objectives aim to:</a:t>
            </a:r>
            <a:endParaRPr lang="en-US" sz="2400" smtClean="0"/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1476375" y="2235200"/>
            <a:ext cx="7632700" cy="454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SzPct val="60000"/>
              <a:buFont typeface="Wingdings" pitchFamily="2" charset="2"/>
              <a:buChar char="l"/>
            </a:pPr>
            <a:endParaRPr lang="en-US" sz="1800" dirty="0"/>
          </a:p>
          <a:p>
            <a:pPr marL="1092200" lvl="2" indent="-228600" algn="l">
              <a:lnSpc>
                <a:spcPct val="9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FontTx/>
              <a:buChar char="•"/>
            </a:pPr>
            <a:r>
              <a:rPr lang="en-US" sz="1800" dirty="0"/>
              <a:t>design products for minimal environmental impact </a:t>
            </a:r>
            <a:br>
              <a:rPr lang="en-US" sz="1800" dirty="0"/>
            </a:br>
            <a:r>
              <a:rPr lang="en-US" sz="1800" dirty="0"/>
              <a:t>throughout the life-cycle</a:t>
            </a:r>
          </a:p>
          <a:p>
            <a:pPr marL="1092200" lvl="2" indent="-228600" algn="l">
              <a:lnSpc>
                <a:spcPct val="9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FontTx/>
              <a:buChar char="•"/>
            </a:pPr>
            <a:r>
              <a:rPr lang="en-US" sz="1800" dirty="0"/>
              <a:t>replace materials which cause environmental impact in </a:t>
            </a:r>
            <a:br>
              <a:rPr lang="en-US" sz="1800" dirty="0"/>
            </a:br>
            <a:r>
              <a:rPr lang="en-US" sz="1800" dirty="0"/>
              <a:t>our processes and </a:t>
            </a:r>
            <a:r>
              <a:rPr lang="en-US" sz="1800" dirty="0" smtClean="0"/>
              <a:t>installations </a:t>
            </a:r>
            <a:endParaRPr lang="en-US" sz="1800" dirty="0"/>
          </a:p>
          <a:p>
            <a:pPr marL="1092200" lvl="2" indent="-228600" algn="l">
              <a:lnSpc>
                <a:spcPct val="9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FontTx/>
              <a:buChar char="•"/>
            </a:pPr>
            <a:r>
              <a:rPr lang="en-US" sz="1800" dirty="0"/>
              <a:t>prevent unnecessary waste products and minimize their environmental impacts</a:t>
            </a:r>
          </a:p>
          <a:p>
            <a:pPr marL="1092200" lvl="2" indent="-228600" algn="l">
              <a:lnSpc>
                <a:spcPct val="9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FontTx/>
              <a:buChar char="•"/>
            </a:pPr>
            <a:r>
              <a:rPr lang="en-US" sz="1800" dirty="0"/>
              <a:t>minimize environmental impact from emissions during </a:t>
            </a:r>
            <a:r>
              <a:rPr lang="en-US" sz="1800" dirty="0" smtClean="0"/>
              <a:t>transportation</a:t>
            </a:r>
            <a:endParaRPr lang="en-US" sz="1800" dirty="0"/>
          </a:p>
        </p:txBody>
      </p:sp>
      <p:pic>
        <p:nvPicPr>
          <p:cNvPr id="60422" name="Picture 6" descr="Havsörn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73075" y="2609850"/>
            <a:ext cx="1651000" cy="345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DC0130A-9B79-4D6C-843D-52EFA2376924}" type="slidenum">
              <a:rPr lang="en-US" smtClean="0"/>
              <a:pPr/>
              <a:t>4</a:t>
            </a:fld>
            <a:endParaRPr lang="en-US" smtClean="0"/>
          </a:p>
        </p:txBody>
      </p:sp>
      <p:sp useBgFill="1">
        <p:nvSpPr>
          <p:cNvPr id="2052" name="Rectangle 2"/>
          <p:cNvSpPr>
            <a:spLocks noChangeArrowheads="1"/>
          </p:cNvSpPr>
          <p:nvPr/>
        </p:nvSpPr>
        <p:spPr bwMode="auto">
          <a:xfrm>
            <a:off x="6858000" y="5362575"/>
            <a:ext cx="2286000" cy="149542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053" name="Text Box 3"/>
          <p:cNvSpPr txBox="1">
            <a:spLocks noChangeArrowheads="1"/>
          </p:cNvSpPr>
          <p:nvPr/>
        </p:nvSpPr>
        <p:spPr bwMode="auto">
          <a:xfrm>
            <a:off x="685800" y="1219200"/>
            <a:ext cx="807720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/>
            <a:r>
              <a:rPr lang="en-US" sz="2000" i="1" dirty="0">
                <a:solidFill>
                  <a:schemeClr val="tx1"/>
                </a:solidFill>
              </a:rPr>
              <a:t>Emerson Process Management is the largest Emerson business segment and represents </a:t>
            </a:r>
            <a:r>
              <a:rPr lang="en-US" sz="2000" i="1" dirty="0" smtClean="0">
                <a:solidFill>
                  <a:schemeClr val="tx1"/>
                </a:solidFill>
              </a:rPr>
              <a:t>28% </a:t>
            </a:r>
            <a:r>
              <a:rPr lang="en-US" sz="2000" i="1" dirty="0">
                <a:solidFill>
                  <a:schemeClr val="tx1"/>
                </a:solidFill>
              </a:rPr>
              <a:t>of the total Emerson business.</a:t>
            </a:r>
          </a:p>
          <a:p>
            <a:pPr algn="l" eaLnBrk="1" hangingPunct="1"/>
            <a:endParaRPr lang="en-US" sz="2000" i="1" dirty="0">
              <a:solidFill>
                <a:schemeClr val="tx1"/>
              </a:solidFill>
            </a:endParaRPr>
          </a:p>
        </p:txBody>
      </p:sp>
      <p:sp>
        <p:nvSpPr>
          <p:cNvPr id="2682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Emerson Process Management </a:t>
            </a:r>
          </a:p>
        </p:txBody>
      </p:sp>
      <p:sp>
        <p:nvSpPr>
          <p:cNvPr id="2055" name="AutoShape 5"/>
          <p:cNvSpPr>
            <a:spLocks noChangeArrowheads="1"/>
          </p:cNvSpPr>
          <p:nvPr/>
        </p:nvSpPr>
        <p:spPr bwMode="auto">
          <a:xfrm rot="5400000" flipH="1">
            <a:off x="3971132" y="1500981"/>
            <a:ext cx="3962400" cy="4859337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5462 w 21600"/>
              <a:gd name="T13" fmla="*/ 5462 h 21600"/>
              <a:gd name="T14" fmla="*/ 16138 w 21600"/>
              <a:gd name="T15" fmla="*/ 1613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7323" y="21600"/>
                </a:lnTo>
                <a:lnTo>
                  <a:pt x="14277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rgbClr val="EDEEF6"/>
              </a:gs>
              <a:gs pos="100000">
                <a:srgbClr val="D0D3E8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pic>
        <p:nvPicPr>
          <p:cNvPr id="2056" name="Picture 6" descr="process management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81500" y="2590800"/>
            <a:ext cx="344805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50" name="Object 7"/>
          <p:cNvGraphicFramePr>
            <a:graphicFrameLocks noChangeAspect="1"/>
          </p:cNvGraphicFramePr>
          <p:nvPr/>
        </p:nvGraphicFramePr>
        <p:xfrm>
          <a:off x="358775" y="2339975"/>
          <a:ext cx="4886325" cy="3260725"/>
        </p:xfrm>
        <a:graphic>
          <a:graphicData uri="http://schemas.openxmlformats.org/presentationml/2006/ole">
            <p:oleObj spid="_x0000_s2050" name="Chart" r:id="rId5" imgW="6096000" imgH="4067251" progId="MSGraph.Chart.8">
              <p:embed followColorScheme="full"/>
            </p:oleObj>
          </a:graphicData>
        </a:graphic>
      </p:graphicFrame>
      <p:sp>
        <p:nvSpPr>
          <p:cNvPr id="2057" name="Text Box 8"/>
          <p:cNvSpPr txBox="1">
            <a:spLocks noChangeArrowheads="1"/>
          </p:cNvSpPr>
          <p:nvPr/>
        </p:nvSpPr>
        <p:spPr bwMode="auto">
          <a:xfrm>
            <a:off x="673100" y="2692400"/>
            <a:ext cx="2743200" cy="250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>
              <a:spcBef>
                <a:spcPct val="30000"/>
              </a:spcBef>
            </a:pPr>
            <a:r>
              <a:rPr lang="en-US" sz="1800">
                <a:solidFill>
                  <a:schemeClr val="tx1"/>
                </a:solidFill>
              </a:rPr>
              <a:t>Industrial Automation</a:t>
            </a:r>
          </a:p>
          <a:p>
            <a:pPr algn="l" eaLnBrk="1" hangingPunct="1">
              <a:spcBef>
                <a:spcPct val="30000"/>
              </a:spcBef>
            </a:pPr>
            <a:r>
              <a:rPr lang="en-US" sz="1800">
                <a:solidFill>
                  <a:schemeClr val="tx1"/>
                </a:solidFill>
              </a:rPr>
              <a:t>Climate Technologies</a:t>
            </a:r>
          </a:p>
          <a:p>
            <a:pPr algn="l" eaLnBrk="1" hangingPunct="1">
              <a:spcBef>
                <a:spcPct val="30000"/>
              </a:spcBef>
            </a:pPr>
            <a:r>
              <a:rPr lang="en-US" sz="1800">
                <a:solidFill>
                  <a:schemeClr val="tx1"/>
                </a:solidFill>
              </a:rPr>
              <a:t>Network Power</a:t>
            </a:r>
          </a:p>
          <a:p>
            <a:pPr algn="l" eaLnBrk="1" hangingPunct="1">
              <a:spcBef>
                <a:spcPct val="30000"/>
              </a:spcBef>
            </a:pPr>
            <a:r>
              <a:rPr lang="en-US" sz="1800">
                <a:solidFill>
                  <a:schemeClr val="tx1"/>
                </a:solidFill>
              </a:rPr>
              <a:t>Motor Technologies</a:t>
            </a:r>
          </a:p>
          <a:p>
            <a:pPr algn="l" eaLnBrk="1" hangingPunct="1">
              <a:spcBef>
                <a:spcPct val="30000"/>
              </a:spcBef>
            </a:pPr>
            <a:r>
              <a:rPr lang="en-US" sz="1800">
                <a:solidFill>
                  <a:schemeClr val="tx1"/>
                </a:solidFill>
              </a:rPr>
              <a:t>Appliance Solutions</a:t>
            </a:r>
          </a:p>
          <a:p>
            <a:pPr algn="l" eaLnBrk="1" hangingPunct="1">
              <a:spcBef>
                <a:spcPct val="30000"/>
              </a:spcBef>
            </a:pPr>
            <a:r>
              <a:rPr lang="en-US" sz="1800">
                <a:solidFill>
                  <a:schemeClr val="tx1"/>
                </a:solidFill>
              </a:rPr>
              <a:t>Professional Tools</a:t>
            </a:r>
          </a:p>
          <a:p>
            <a:pPr algn="l" eaLnBrk="1" hangingPunct="1">
              <a:spcBef>
                <a:spcPct val="30000"/>
              </a:spcBef>
            </a:pPr>
            <a:r>
              <a:rPr lang="en-US" sz="1800">
                <a:solidFill>
                  <a:schemeClr val="tx1"/>
                </a:solidFill>
              </a:rPr>
              <a:t>Storage Solutions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D899FF0-CE8F-4CAF-9AED-41EF8B20BEA4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28" name="Rectangle 27"/>
          <p:cNvSpPr/>
          <p:nvPr/>
        </p:nvSpPr>
        <p:spPr>
          <a:xfrm>
            <a:off x="6845300" y="5499100"/>
            <a:ext cx="2136775" cy="135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Emerson Process Management:</a:t>
            </a:r>
            <a:br>
              <a:rPr lang="en-US" dirty="0" smtClean="0"/>
            </a:br>
            <a:r>
              <a:rPr lang="en-US" b="0" dirty="0" smtClean="0"/>
              <a:t>2010 At-a-Glance</a:t>
            </a:r>
          </a:p>
        </p:txBody>
      </p:sp>
      <p:sp>
        <p:nvSpPr>
          <p:cNvPr id="3082" name="Rectangle 30"/>
          <p:cNvSpPr>
            <a:spLocks noChangeArrowheads="1"/>
          </p:cNvSpPr>
          <p:nvPr/>
        </p:nvSpPr>
        <p:spPr bwMode="auto">
          <a:xfrm>
            <a:off x="627063" y="2657475"/>
            <a:ext cx="3144837" cy="360363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lIns="90480" tIns="44446" rIns="90480" bIns="44446">
            <a:spAutoFit/>
          </a:bodyPr>
          <a:lstStyle/>
          <a:p>
            <a:pPr algn="l">
              <a:lnSpc>
                <a:spcPct val="110000"/>
              </a:lnSpc>
              <a:spcBef>
                <a:spcPct val="11000"/>
              </a:spcBef>
              <a:tabLst>
                <a:tab pos="171450" algn="l"/>
                <a:tab pos="4114800" algn="r"/>
              </a:tabLst>
            </a:pPr>
            <a:r>
              <a:rPr lang="en-US" sz="1600">
                <a:solidFill>
                  <a:srgbClr val="0099CC"/>
                </a:solidFill>
              </a:rPr>
              <a:t>Global Manufacturing Facilities</a:t>
            </a:r>
          </a:p>
        </p:txBody>
      </p:sp>
      <p:graphicFrame>
        <p:nvGraphicFramePr>
          <p:cNvPr id="77" name="Group 61"/>
          <p:cNvGraphicFramePr>
            <a:graphicFrameLocks noGrp="1"/>
          </p:cNvGraphicFramePr>
          <p:nvPr/>
        </p:nvGraphicFramePr>
        <p:xfrm>
          <a:off x="698500" y="3000375"/>
          <a:ext cx="2870200" cy="1674815"/>
        </p:xfrm>
        <a:graphic>
          <a:graphicData uri="http://schemas.openxmlformats.org/drawingml/2006/table">
            <a:tbl>
              <a:tblPr/>
              <a:tblGrid>
                <a:gridCol w="2205038"/>
                <a:gridCol w="665162"/>
              </a:tblGrid>
              <a:tr h="331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bg2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US &amp; Canada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bg2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bg2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Europe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bg2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bg2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Asia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bg2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bg2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Rest of World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bg2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bg2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Total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bg2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95" name="Rectangle 2"/>
          <p:cNvSpPr>
            <a:spLocks noChangeArrowheads="1"/>
          </p:cNvSpPr>
          <p:nvPr/>
        </p:nvSpPr>
        <p:spPr bwMode="auto">
          <a:xfrm>
            <a:off x="627063" y="4770438"/>
            <a:ext cx="3771900" cy="157797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lIns="90480" tIns="44446" rIns="90480" bIns="44446">
            <a:spAutoFit/>
          </a:bodyPr>
          <a:lstStyle/>
          <a:p>
            <a:pPr algn="l">
              <a:lnSpc>
                <a:spcPct val="110000"/>
              </a:lnSpc>
              <a:spcBef>
                <a:spcPct val="11000"/>
              </a:spcBef>
              <a:tabLst>
                <a:tab pos="171450" algn="l"/>
                <a:tab pos="3028950" algn="r"/>
              </a:tabLst>
            </a:pPr>
            <a:r>
              <a:rPr lang="en-US" sz="1600">
                <a:solidFill>
                  <a:srgbClr val="0099CC"/>
                </a:solidFill>
              </a:rPr>
              <a:t>Major Customers: </a:t>
            </a:r>
          </a:p>
          <a:p>
            <a:pPr algn="l">
              <a:lnSpc>
                <a:spcPct val="110000"/>
              </a:lnSpc>
              <a:spcBef>
                <a:spcPct val="15000"/>
              </a:spcBef>
              <a:tabLst>
                <a:tab pos="171450" algn="l"/>
                <a:tab pos="3028950" algn="r"/>
              </a:tabLst>
            </a:pPr>
            <a:r>
              <a:rPr lang="en-US" sz="1400" b="1">
                <a:solidFill>
                  <a:srgbClr val="0F245F"/>
                </a:solidFill>
              </a:rPr>
              <a:t>Bayer, BP, CNPC, ConocoPhillips, ExxonMobil, Fluor, General Electric, PDVSA, Pemex, Petrobas, Qatargas, </a:t>
            </a:r>
            <a:br>
              <a:rPr lang="en-US" sz="1400" b="1">
                <a:solidFill>
                  <a:srgbClr val="0F245F"/>
                </a:solidFill>
              </a:rPr>
            </a:br>
            <a:r>
              <a:rPr lang="en-US" sz="1400" b="1">
                <a:solidFill>
                  <a:srgbClr val="0F245F"/>
                </a:solidFill>
              </a:rPr>
              <a:t>Saudi Aramco, Shell, Sinopec, </a:t>
            </a:r>
            <a:br>
              <a:rPr lang="en-US" sz="1400" b="1">
                <a:solidFill>
                  <a:srgbClr val="0F245F"/>
                </a:solidFill>
              </a:rPr>
            </a:br>
            <a:r>
              <a:rPr lang="en-US" sz="1400" b="1">
                <a:solidFill>
                  <a:srgbClr val="0F245F"/>
                </a:solidFill>
              </a:rPr>
              <a:t>Suncor Energy, Total SA</a:t>
            </a:r>
          </a:p>
        </p:txBody>
      </p:sp>
      <p:sp>
        <p:nvSpPr>
          <p:cNvPr id="3096" name="Rectangle 29"/>
          <p:cNvSpPr>
            <a:spLocks noChangeArrowheads="1"/>
          </p:cNvSpPr>
          <p:nvPr/>
        </p:nvSpPr>
        <p:spPr bwMode="auto">
          <a:xfrm>
            <a:off x="703263" y="1416050"/>
            <a:ext cx="2932112" cy="1250591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lIns="90480" tIns="44446" rIns="90480" bIns="44446">
            <a:spAutoFit/>
          </a:bodyPr>
          <a:lstStyle/>
          <a:p>
            <a:pPr algn="l">
              <a:lnSpc>
                <a:spcPct val="110000"/>
              </a:lnSpc>
              <a:spcBef>
                <a:spcPct val="11000"/>
              </a:spcBef>
              <a:tabLst>
                <a:tab pos="171450" algn="l"/>
                <a:tab pos="3028950" algn="r"/>
              </a:tabLst>
            </a:pPr>
            <a:r>
              <a:rPr lang="en-US" sz="1600" dirty="0">
                <a:solidFill>
                  <a:srgbClr val="0F245F"/>
                </a:solidFill>
              </a:rPr>
              <a:t>		</a:t>
            </a:r>
            <a:endParaRPr lang="en-US" sz="1600" b="1" dirty="0">
              <a:solidFill>
                <a:srgbClr val="0F245F"/>
              </a:solidFill>
            </a:endParaRPr>
          </a:p>
          <a:p>
            <a:pPr algn="l">
              <a:lnSpc>
                <a:spcPct val="110000"/>
              </a:lnSpc>
              <a:tabLst>
                <a:tab pos="171450" algn="l"/>
                <a:tab pos="3028950" algn="r"/>
              </a:tabLst>
            </a:pPr>
            <a:r>
              <a:rPr lang="en-US" sz="1600" dirty="0">
                <a:solidFill>
                  <a:srgbClr val="0F245F"/>
                </a:solidFill>
              </a:rPr>
              <a:t>Sales	</a:t>
            </a:r>
            <a:r>
              <a:rPr lang="en-US" sz="1600" b="1" dirty="0">
                <a:solidFill>
                  <a:srgbClr val="0F245F"/>
                </a:solidFill>
              </a:rPr>
              <a:t>$</a:t>
            </a:r>
            <a:r>
              <a:rPr lang="en-US" sz="1600" b="1" dirty="0" smtClean="0">
                <a:solidFill>
                  <a:srgbClr val="0F245F"/>
                </a:solidFill>
              </a:rPr>
              <a:t>6.0B</a:t>
            </a:r>
            <a:r>
              <a:rPr lang="en-US" sz="1600" dirty="0">
                <a:solidFill>
                  <a:srgbClr val="0F245F"/>
                </a:solidFill>
              </a:rPr>
              <a:t/>
            </a:r>
            <a:br>
              <a:rPr lang="en-US" sz="1600" dirty="0">
                <a:solidFill>
                  <a:srgbClr val="0F245F"/>
                </a:solidFill>
              </a:rPr>
            </a:br>
            <a:endParaRPr lang="en-US" sz="1600" b="1" dirty="0">
              <a:solidFill>
                <a:srgbClr val="0F245F"/>
              </a:solidFill>
            </a:endParaRPr>
          </a:p>
          <a:p>
            <a:pPr algn="l">
              <a:lnSpc>
                <a:spcPct val="70000"/>
              </a:lnSpc>
              <a:tabLst>
                <a:tab pos="171450" algn="l"/>
                <a:tab pos="3028950" algn="r"/>
              </a:tabLst>
            </a:pPr>
            <a:r>
              <a:rPr lang="en-US" sz="1600" dirty="0">
                <a:solidFill>
                  <a:srgbClr val="0F245F"/>
                </a:solidFill>
              </a:rPr>
              <a:t>Employees	</a:t>
            </a:r>
            <a:r>
              <a:rPr lang="en-US" sz="1600" b="1" dirty="0">
                <a:solidFill>
                  <a:srgbClr val="0F245F"/>
                </a:solidFill>
              </a:rPr>
              <a:t>~26K</a:t>
            </a:r>
          </a:p>
          <a:p>
            <a:pPr algn="l">
              <a:lnSpc>
                <a:spcPct val="70000"/>
              </a:lnSpc>
              <a:tabLst>
                <a:tab pos="171450" algn="l"/>
                <a:tab pos="3028950" algn="r"/>
              </a:tabLst>
            </a:pPr>
            <a:endParaRPr lang="en-US" sz="1600" dirty="0">
              <a:solidFill>
                <a:srgbClr val="0F245F"/>
              </a:solidFill>
            </a:endParaRPr>
          </a:p>
        </p:txBody>
      </p:sp>
      <p:sp>
        <p:nvSpPr>
          <p:cNvPr id="3100" name="Text Box 64"/>
          <p:cNvSpPr txBox="1">
            <a:spLocks noChangeArrowheads="1"/>
          </p:cNvSpPr>
          <p:nvPr/>
        </p:nvSpPr>
        <p:spPr bwMode="auto">
          <a:xfrm>
            <a:off x="4691063" y="1279525"/>
            <a:ext cx="26340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800" b="1" dirty="0" smtClean="0">
                <a:solidFill>
                  <a:srgbClr val="0099CC"/>
                </a:solidFill>
              </a:rPr>
              <a:t>2010 </a:t>
            </a:r>
            <a:r>
              <a:rPr lang="en-US" sz="1800" b="1" dirty="0">
                <a:solidFill>
                  <a:srgbClr val="0099CC"/>
                </a:solidFill>
              </a:rPr>
              <a:t>Sales by Product</a:t>
            </a:r>
          </a:p>
        </p:txBody>
      </p:sp>
      <p:sp>
        <p:nvSpPr>
          <p:cNvPr id="3101" name="Line 30"/>
          <p:cNvSpPr>
            <a:spLocks noChangeShapeType="1"/>
          </p:cNvSpPr>
          <p:nvPr/>
        </p:nvSpPr>
        <p:spPr bwMode="auto">
          <a:xfrm>
            <a:off x="0" y="1100138"/>
            <a:ext cx="87376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102" name="Line 31"/>
          <p:cNvSpPr>
            <a:spLocks noChangeShapeType="1"/>
          </p:cNvSpPr>
          <p:nvPr/>
        </p:nvSpPr>
        <p:spPr bwMode="auto">
          <a:xfrm>
            <a:off x="444500" y="0"/>
            <a:ext cx="0" cy="65024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107" name="Text Box 74"/>
          <p:cNvSpPr txBox="1">
            <a:spLocks noChangeArrowheads="1"/>
          </p:cNvSpPr>
          <p:nvPr/>
        </p:nvSpPr>
        <p:spPr bwMode="auto">
          <a:xfrm>
            <a:off x="4691063" y="4249738"/>
            <a:ext cx="29803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800" b="1" dirty="0" smtClean="0">
                <a:solidFill>
                  <a:srgbClr val="0099CC"/>
                </a:solidFill>
              </a:rPr>
              <a:t>2010 </a:t>
            </a:r>
            <a:r>
              <a:rPr lang="en-US" sz="1800" b="1" dirty="0">
                <a:solidFill>
                  <a:srgbClr val="0099CC"/>
                </a:solidFill>
              </a:rPr>
              <a:t>Sales by Geography</a:t>
            </a:r>
          </a:p>
        </p:txBody>
      </p:sp>
      <p:cxnSp>
        <p:nvCxnSpPr>
          <p:cNvPr id="3112" name="Straight Connector 34"/>
          <p:cNvCxnSpPr>
            <a:cxnSpLocks noChangeShapeType="1"/>
          </p:cNvCxnSpPr>
          <p:nvPr/>
        </p:nvCxnSpPr>
        <p:spPr bwMode="auto">
          <a:xfrm>
            <a:off x="4737100" y="1651000"/>
            <a:ext cx="4165600" cy="1588"/>
          </a:xfrm>
          <a:prstGeom prst="line">
            <a:avLst/>
          </a:prstGeom>
          <a:noFill/>
          <a:ln w="9525">
            <a:solidFill>
              <a:srgbClr val="D2D4D2"/>
            </a:solidFill>
            <a:round/>
            <a:headEnd/>
            <a:tailEnd/>
          </a:ln>
        </p:spPr>
      </p:cxnSp>
      <p:cxnSp>
        <p:nvCxnSpPr>
          <p:cNvPr id="3113" name="Straight Connector 35"/>
          <p:cNvCxnSpPr>
            <a:cxnSpLocks noChangeShapeType="1"/>
          </p:cNvCxnSpPr>
          <p:nvPr/>
        </p:nvCxnSpPr>
        <p:spPr bwMode="auto">
          <a:xfrm>
            <a:off x="4737100" y="4597400"/>
            <a:ext cx="4165600" cy="1588"/>
          </a:xfrm>
          <a:prstGeom prst="line">
            <a:avLst/>
          </a:prstGeom>
          <a:noFill/>
          <a:ln w="9525">
            <a:solidFill>
              <a:srgbClr val="D2D4D2"/>
            </a:solidFill>
            <a:round/>
            <a:headEnd/>
            <a:tailEnd/>
          </a:ln>
        </p:spPr>
      </p:cxnSp>
      <p:sp>
        <p:nvSpPr>
          <p:cNvPr id="3114" name="Text Box 64"/>
          <p:cNvSpPr txBox="1">
            <a:spLocks noChangeArrowheads="1"/>
          </p:cNvSpPr>
          <p:nvPr/>
        </p:nvSpPr>
        <p:spPr bwMode="auto">
          <a:xfrm>
            <a:off x="627063" y="1279525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800" b="1" dirty="0" smtClean="0">
                <a:solidFill>
                  <a:srgbClr val="0099CC"/>
                </a:solidFill>
              </a:rPr>
              <a:t>2010</a:t>
            </a:r>
            <a:endParaRPr lang="en-US" sz="1800" b="1" dirty="0">
              <a:solidFill>
                <a:srgbClr val="0099CC"/>
              </a:solidFill>
            </a:endParaRPr>
          </a:p>
        </p:txBody>
      </p:sp>
      <p:cxnSp>
        <p:nvCxnSpPr>
          <p:cNvPr id="3115" name="Straight Connector 37"/>
          <p:cNvCxnSpPr>
            <a:cxnSpLocks noChangeShapeType="1"/>
          </p:cNvCxnSpPr>
          <p:nvPr/>
        </p:nvCxnSpPr>
        <p:spPr bwMode="auto">
          <a:xfrm>
            <a:off x="533400" y="1651000"/>
            <a:ext cx="3657600" cy="1588"/>
          </a:xfrm>
          <a:prstGeom prst="line">
            <a:avLst/>
          </a:prstGeom>
          <a:noFill/>
          <a:ln w="9525">
            <a:solidFill>
              <a:srgbClr val="D2D4D2"/>
            </a:solidFill>
            <a:round/>
            <a:headEnd/>
            <a:tailEnd/>
          </a:ln>
        </p:spPr>
      </p:cxnSp>
      <p:cxnSp>
        <p:nvCxnSpPr>
          <p:cNvPr id="3116" name="Straight Connector 39"/>
          <p:cNvCxnSpPr>
            <a:cxnSpLocks noChangeShapeType="1"/>
          </p:cNvCxnSpPr>
          <p:nvPr/>
        </p:nvCxnSpPr>
        <p:spPr bwMode="auto">
          <a:xfrm rot="5400000">
            <a:off x="1917701" y="3848100"/>
            <a:ext cx="5080000" cy="3175"/>
          </a:xfrm>
          <a:prstGeom prst="line">
            <a:avLst/>
          </a:prstGeom>
          <a:noFill/>
          <a:ln w="9525" algn="ctr">
            <a:solidFill>
              <a:srgbClr val="0099CC"/>
            </a:solidFill>
            <a:round/>
            <a:headEnd/>
            <a:tailEnd/>
          </a:ln>
        </p:spPr>
      </p:cxnSp>
      <p:graphicFrame>
        <p:nvGraphicFramePr>
          <p:cNvPr id="44" name="Chart 21"/>
          <p:cNvGraphicFramePr>
            <a:graphicFrameLocks/>
          </p:cNvGraphicFramePr>
          <p:nvPr/>
        </p:nvGraphicFramePr>
        <p:xfrm>
          <a:off x="5480050" y="2054225"/>
          <a:ext cx="2562225" cy="1760538"/>
        </p:xfrm>
        <a:graphic>
          <a:graphicData uri="http://schemas.openxmlformats.org/presentationml/2006/ole">
            <p:oleObj spid="_x0000_s3078" name="Worksheet" r:id="rId4" imgW="2562225" imgH="1762125" progId="Excel.Sheet.8">
              <p:embed/>
            </p:oleObj>
          </a:graphicData>
        </a:graphic>
      </p:graphicFrame>
      <p:sp>
        <p:nvSpPr>
          <p:cNvPr id="45" name="TextBox 22"/>
          <p:cNvSpPr txBox="1">
            <a:spLocks noChangeArrowheads="1"/>
          </p:cNvSpPr>
          <p:nvPr/>
        </p:nvSpPr>
        <p:spPr bwMode="auto">
          <a:xfrm>
            <a:off x="7069138" y="2530475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800" b="1" dirty="0" smtClean="0">
                <a:solidFill>
                  <a:srgbClr val="FFFFFF"/>
                </a:solidFill>
              </a:rPr>
              <a:t>45%</a:t>
            </a:r>
            <a:endParaRPr lang="en-US" sz="1800" b="1" dirty="0">
              <a:solidFill>
                <a:srgbClr val="FFFFFF"/>
              </a:solidFill>
            </a:endParaRPr>
          </a:p>
        </p:txBody>
      </p:sp>
      <p:sp>
        <p:nvSpPr>
          <p:cNvPr id="46" name="TextBox 24"/>
          <p:cNvSpPr txBox="1">
            <a:spLocks noChangeArrowheads="1"/>
          </p:cNvSpPr>
          <p:nvPr/>
        </p:nvSpPr>
        <p:spPr bwMode="auto">
          <a:xfrm>
            <a:off x="6062663" y="2357438"/>
            <a:ext cx="6461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rgbClr val="FFFFFF"/>
                </a:solidFill>
              </a:rPr>
              <a:t>24%</a:t>
            </a:r>
          </a:p>
        </p:txBody>
      </p:sp>
      <p:sp>
        <p:nvSpPr>
          <p:cNvPr id="47" name="TextBox 25"/>
          <p:cNvSpPr txBox="1">
            <a:spLocks noChangeArrowheads="1"/>
          </p:cNvSpPr>
          <p:nvPr/>
        </p:nvSpPr>
        <p:spPr bwMode="auto">
          <a:xfrm>
            <a:off x="6011863" y="2832100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800" b="1" smtClean="0">
                <a:solidFill>
                  <a:srgbClr val="FFFFFF"/>
                </a:solidFill>
              </a:rPr>
              <a:t>31%</a:t>
            </a: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48" name="Rectangle 10"/>
          <p:cNvSpPr>
            <a:spLocks noChangeArrowheads="1"/>
          </p:cNvSpPr>
          <p:nvPr/>
        </p:nvSpPr>
        <p:spPr bwMode="auto">
          <a:xfrm>
            <a:off x="4983163" y="3315876"/>
            <a:ext cx="11811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b="1">
                <a:solidFill>
                  <a:srgbClr val="0F245F"/>
                </a:solidFill>
              </a:rPr>
              <a:t>Valves &amp; </a:t>
            </a:r>
          </a:p>
          <a:p>
            <a:pPr algn="l">
              <a:lnSpc>
                <a:spcPct val="90000"/>
              </a:lnSpc>
            </a:pPr>
            <a:r>
              <a:rPr lang="en-US" sz="1400" b="1">
                <a:solidFill>
                  <a:srgbClr val="0F245F"/>
                </a:solidFill>
              </a:rPr>
              <a:t>Regulators</a:t>
            </a:r>
          </a:p>
        </p:txBody>
      </p:sp>
      <p:sp>
        <p:nvSpPr>
          <p:cNvPr id="49" name="Rectangle 11"/>
          <p:cNvSpPr>
            <a:spLocks noChangeArrowheads="1"/>
          </p:cNvSpPr>
          <p:nvPr/>
        </p:nvSpPr>
        <p:spPr bwMode="auto">
          <a:xfrm>
            <a:off x="4756150" y="1892300"/>
            <a:ext cx="22542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b="1">
                <a:solidFill>
                  <a:srgbClr val="0F245F"/>
                </a:solidFill>
              </a:rPr>
              <a:t>Systems, Solutions </a:t>
            </a:r>
            <a:br>
              <a:rPr lang="en-US" sz="1400" b="1">
                <a:solidFill>
                  <a:srgbClr val="0F245F"/>
                </a:solidFill>
              </a:rPr>
            </a:br>
            <a:r>
              <a:rPr lang="en-US" sz="1400" b="1">
                <a:solidFill>
                  <a:srgbClr val="0F245F"/>
                </a:solidFill>
              </a:rPr>
              <a:t>&amp; Services</a:t>
            </a:r>
          </a:p>
        </p:txBody>
      </p:sp>
      <p:sp>
        <p:nvSpPr>
          <p:cNvPr id="50" name="Rectangle 14"/>
          <p:cNvSpPr>
            <a:spLocks noChangeArrowheads="1"/>
          </p:cNvSpPr>
          <p:nvPr/>
        </p:nvSpPr>
        <p:spPr bwMode="auto">
          <a:xfrm>
            <a:off x="7534275" y="1835150"/>
            <a:ext cx="14954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b="1">
                <a:solidFill>
                  <a:srgbClr val="0F245F"/>
                </a:solidFill>
              </a:rPr>
              <a:t>Measurement Devices</a:t>
            </a:r>
          </a:p>
        </p:txBody>
      </p:sp>
      <p:graphicFrame>
        <p:nvGraphicFramePr>
          <p:cNvPr id="51" name="Chart 28"/>
          <p:cNvGraphicFramePr>
            <a:graphicFrameLocks/>
          </p:cNvGraphicFramePr>
          <p:nvPr/>
        </p:nvGraphicFramePr>
        <p:xfrm>
          <a:off x="5359400" y="4749800"/>
          <a:ext cx="2581275" cy="1741488"/>
        </p:xfrm>
        <a:graphic>
          <a:graphicData uri="http://schemas.openxmlformats.org/presentationml/2006/ole">
            <p:oleObj spid="_x0000_s3079" name="Worksheet" r:id="rId5" imgW="2581275" imgH="1743075" progId="Excel.Sheet.8">
              <p:embed/>
            </p:oleObj>
          </a:graphicData>
        </a:graphic>
      </p:graphicFrame>
      <p:sp>
        <p:nvSpPr>
          <p:cNvPr id="52" name="Text Box 70"/>
          <p:cNvSpPr txBox="1">
            <a:spLocks noChangeArrowheads="1"/>
          </p:cNvSpPr>
          <p:nvPr/>
        </p:nvSpPr>
        <p:spPr bwMode="auto">
          <a:xfrm>
            <a:off x="7174122" y="6194036"/>
            <a:ext cx="1284287" cy="307777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 type="none" w="sm" len="sm"/>
          </a:ln>
        </p:spPr>
        <p:txBody>
          <a:bodyPr wrap="square" anchor="ctr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400" b="1" dirty="0" smtClean="0">
                <a:solidFill>
                  <a:srgbClr val="0F245F"/>
                </a:solidFill>
              </a:rPr>
              <a:t>Asia Pacific</a:t>
            </a:r>
            <a:endParaRPr lang="en-US" sz="1400" b="1" dirty="0">
              <a:solidFill>
                <a:srgbClr val="0F245F"/>
              </a:solidFill>
            </a:endParaRPr>
          </a:p>
        </p:txBody>
      </p:sp>
      <p:sp>
        <p:nvSpPr>
          <p:cNvPr id="53" name="Text Box 71"/>
          <p:cNvSpPr txBox="1">
            <a:spLocks noChangeArrowheads="1"/>
          </p:cNvSpPr>
          <p:nvPr/>
        </p:nvSpPr>
        <p:spPr bwMode="auto">
          <a:xfrm>
            <a:off x="4624545" y="5736806"/>
            <a:ext cx="1136650" cy="304800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 type="none" w="sm" len="sm"/>
          </a:ln>
        </p:spPr>
        <p:txBody>
          <a:bodyPr wrap="square" anchor="ctr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400" b="1" dirty="0" smtClean="0">
                <a:solidFill>
                  <a:srgbClr val="0F245F"/>
                </a:solidFill>
              </a:rPr>
              <a:t>Europe</a:t>
            </a:r>
            <a:endParaRPr lang="en-US" sz="1400" b="1" dirty="0">
              <a:solidFill>
                <a:srgbClr val="0F245F"/>
              </a:solidFill>
            </a:endParaRPr>
          </a:p>
        </p:txBody>
      </p:sp>
      <p:sp>
        <p:nvSpPr>
          <p:cNvPr id="54" name="Text Box 72"/>
          <p:cNvSpPr txBox="1">
            <a:spLocks noChangeArrowheads="1"/>
          </p:cNvSpPr>
          <p:nvPr/>
        </p:nvSpPr>
        <p:spPr bwMode="auto">
          <a:xfrm>
            <a:off x="7552205" y="5009461"/>
            <a:ext cx="1476375" cy="307975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400" b="1" dirty="0" smtClean="0">
                <a:solidFill>
                  <a:srgbClr val="0F245F"/>
                </a:solidFill>
              </a:rPr>
              <a:t>North America</a:t>
            </a:r>
            <a:endParaRPr lang="en-US" sz="1400" b="1" dirty="0">
              <a:solidFill>
                <a:srgbClr val="0F245F"/>
              </a:solidFill>
            </a:endParaRPr>
          </a:p>
        </p:txBody>
      </p:sp>
      <p:sp>
        <p:nvSpPr>
          <p:cNvPr id="55" name="Text Box 73"/>
          <p:cNvSpPr txBox="1">
            <a:spLocks noChangeArrowheads="1"/>
          </p:cNvSpPr>
          <p:nvPr/>
        </p:nvSpPr>
        <p:spPr bwMode="auto">
          <a:xfrm>
            <a:off x="4642896" y="4865923"/>
            <a:ext cx="1789113" cy="523220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400" b="1" smtClean="0">
                <a:solidFill>
                  <a:srgbClr val="0F245F"/>
                </a:solidFill>
              </a:rPr>
              <a:t>Middle East &amp; Africa</a:t>
            </a:r>
            <a:endParaRPr lang="en-US" sz="1400" b="1">
              <a:solidFill>
                <a:srgbClr val="0F245F"/>
              </a:solidFill>
            </a:endParaRPr>
          </a:p>
        </p:txBody>
      </p:sp>
      <p:sp>
        <p:nvSpPr>
          <p:cNvPr id="56" name="TextBox 29"/>
          <p:cNvSpPr txBox="1">
            <a:spLocks noChangeArrowheads="1"/>
          </p:cNvSpPr>
          <p:nvPr/>
        </p:nvSpPr>
        <p:spPr bwMode="auto">
          <a:xfrm>
            <a:off x="6950651" y="5132893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800" b="1" smtClean="0">
                <a:solidFill>
                  <a:srgbClr val="FFFFFF"/>
                </a:solidFill>
              </a:rPr>
              <a:t>37%</a:t>
            </a:r>
            <a:endParaRPr lang="en-US" sz="1800" b="1" dirty="0">
              <a:solidFill>
                <a:srgbClr val="FFFFFF"/>
              </a:solidFill>
            </a:endParaRPr>
          </a:p>
        </p:txBody>
      </p:sp>
      <p:sp>
        <p:nvSpPr>
          <p:cNvPr id="57" name="TextBox 30"/>
          <p:cNvSpPr txBox="1">
            <a:spLocks noChangeArrowheads="1"/>
          </p:cNvSpPr>
          <p:nvPr/>
        </p:nvSpPr>
        <p:spPr bwMode="auto">
          <a:xfrm>
            <a:off x="6389374" y="5549900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800" b="1" dirty="0" smtClean="0">
                <a:solidFill>
                  <a:srgbClr val="FFFFFF"/>
                </a:solidFill>
              </a:rPr>
              <a:t>23%</a:t>
            </a:r>
            <a:endParaRPr lang="en-US" sz="1800" b="1" dirty="0">
              <a:solidFill>
                <a:srgbClr val="FFFFFF"/>
              </a:solidFill>
            </a:endParaRPr>
          </a:p>
        </p:txBody>
      </p:sp>
      <p:sp>
        <p:nvSpPr>
          <p:cNvPr id="58" name="TextBox 31"/>
          <p:cNvSpPr txBox="1">
            <a:spLocks noChangeArrowheads="1"/>
          </p:cNvSpPr>
          <p:nvPr/>
        </p:nvSpPr>
        <p:spPr bwMode="auto">
          <a:xfrm>
            <a:off x="5673255" y="5313415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800" b="1" dirty="0" smtClean="0">
                <a:solidFill>
                  <a:srgbClr val="FFFFFF"/>
                </a:solidFill>
              </a:rPr>
              <a:t>23%</a:t>
            </a:r>
            <a:endParaRPr lang="en-US" sz="1800" b="1" dirty="0">
              <a:solidFill>
                <a:srgbClr val="FFFFFF"/>
              </a:solidFill>
            </a:endParaRPr>
          </a:p>
        </p:txBody>
      </p:sp>
      <p:sp>
        <p:nvSpPr>
          <p:cNvPr id="59" name="TextBox 32"/>
          <p:cNvSpPr txBox="1">
            <a:spLocks noChangeArrowheads="1"/>
          </p:cNvSpPr>
          <p:nvPr/>
        </p:nvSpPr>
        <p:spPr bwMode="auto">
          <a:xfrm>
            <a:off x="5877569" y="5006450"/>
            <a:ext cx="54373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400" b="1" smtClean="0">
                <a:solidFill>
                  <a:srgbClr val="FFFFFF"/>
                </a:solidFill>
              </a:rPr>
              <a:t>10%</a:t>
            </a:r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60" name="TextBox 32"/>
          <p:cNvSpPr txBox="1">
            <a:spLocks noChangeArrowheads="1"/>
          </p:cNvSpPr>
          <p:nvPr/>
        </p:nvSpPr>
        <p:spPr bwMode="auto">
          <a:xfrm>
            <a:off x="6281169" y="4937794"/>
            <a:ext cx="44435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400" b="1" smtClean="0">
                <a:solidFill>
                  <a:srgbClr val="FFFFFF"/>
                </a:solidFill>
              </a:rPr>
              <a:t>7%</a:t>
            </a:r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61" name="Text Box 73"/>
          <p:cNvSpPr txBox="1">
            <a:spLocks noChangeArrowheads="1"/>
          </p:cNvSpPr>
          <p:nvPr/>
        </p:nvSpPr>
        <p:spPr bwMode="auto">
          <a:xfrm>
            <a:off x="5890560" y="4683923"/>
            <a:ext cx="1789113" cy="307777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400" b="1" smtClean="0">
                <a:solidFill>
                  <a:srgbClr val="0F245F"/>
                </a:solidFill>
              </a:rPr>
              <a:t>Latin America</a:t>
            </a:r>
            <a:endParaRPr lang="en-US" sz="1400" b="1">
              <a:solidFill>
                <a:srgbClr val="0F245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D178B08-62B5-49AF-87FB-DB804A7CCA4E}" type="slidenum">
              <a:rPr lang="en-US" smtClean="0"/>
              <a:pPr/>
              <a:t>6</a:t>
            </a:fld>
            <a:endParaRPr lang="en-US" smtClean="0"/>
          </a:p>
        </p:txBody>
      </p:sp>
      <p:pic>
        <p:nvPicPr>
          <p:cNvPr id="33795" name="Picture 25" descr="EPM-logo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67038" y="1706563"/>
            <a:ext cx="1390650" cy="969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Emerson Organization Overview</a:t>
            </a:r>
          </a:p>
        </p:txBody>
      </p:sp>
      <p:sp>
        <p:nvSpPr>
          <p:cNvPr id="33797" name="Line 3"/>
          <p:cNvSpPr>
            <a:spLocks noChangeShapeType="1"/>
          </p:cNvSpPr>
          <p:nvPr/>
        </p:nvSpPr>
        <p:spPr bwMode="auto">
          <a:xfrm flipV="1">
            <a:off x="5373688" y="2581275"/>
            <a:ext cx="0" cy="390525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13669" name="Rectangle 5"/>
          <p:cNvSpPr>
            <a:spLocks noChangeArrowheads="1"/>
          </p:cNvSpPr>
          <p:nvPr/>
        </p:nvSpPr>
        <p:spPr bwMode="auto">
          <a:xfrm>
            <a:off x="6669088" y="2228850"/>
            <a:ext cx="1981200" cy="542925"/>
          </a:xfrm>
          <a:prstGeom prst="rect">
            <a:avLst/>
          </a:prstGeom>
          <a:solidFill>
            <a:srgbClr val="9566AA"/>
          </a:solidFill>
          <a:ln w="25400">
            <a:solidFill>
              <a:srgbClr val="232323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0488" tIns="44450" rIns="90488" bIns="44450" anchor="ctr" anchorCtr="1"/>
          <a:lstStyle/>
          <a:p>
            <a:pPr>
              <a:defRPr/>
            </a:pPr>
            <a:r>
              <a:rPr lang="en-US" sz="1200" b="1">
                <a:solidFill>
                  <a:schemeClr val="bg1"/>
                </a:solidFill>
              </a:rPr>
              <a:t>Climate Technologies</a:t>
            </a:r>
            <a:endParaRPr lang="en-US" sz="2100" b="1"/>
          </a:p>
        </p:txBody>
      </p:sp>
      <p:sp>
        <p:nvSpPr>
          <p:cNvPr id="113670" name="Rectangle 6"/>
          <p:cNvSpPr>
            <a:spLocks noChangeArrowheads="1"/>
          </p:cNvSpPr>
          <p:nvPr/>
        </p:nvSpPr>
        <p:spPr bwMode="auto">
          <a:xfrm>
            <a:off x="4383088" y="3105150"/>
            <a:ext cx="1981200" cy="542925"/>
          </a:xfrm>
          <a:prstGeom prst="rect">
            <a:avLst/>
          </a:prstGeom>
          <a:solidFill>
            <a:srgbClr val="006699"/>
          </a:solidFill>
          <a:ln w="25400">
            <a:solidFill>
              <a:srgbClr val="232323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0488" tIns="44450" rIns="90488" bIns="44450" anchor="ctr" anchorCtr="1"/>
          <a:lstStyle/>
          <a:p>
            <a:pPr>
              <a:defRPr/>
            </a:pPr>
            <a:r>
              <a:rPr lang="en-US" sz="1200" b="1">
                <a:solidFill>
                  <a:schemeClr val="bg1"/>
                </a:solidFill>
              </a:rPr>
              <a:t>Network Power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113671" name="Rectangle 7"/>
          <p:cNvSpPr>
            <a:spLocks noChangeArrowheads="1"/>
          </p:cNvSpPr>
          <p:nvPr/>
        </p:nvSpPr>
        <p:spPr bwMode="auto">
          <a:xfrm>
            <a:off x="4383088" y="2228850"/>
            <a:ext cx="1981200" cy="542925"/>
          </a:xfrm>
          <a:prstGeom prst="rect">
            <a:avLst/>
          </a:prstGeom>
          <a:solidFill>
            <a:srgbClr val="9AAEA6"/>
          </a:solidFill>
          <a:ln w="25400">
            <a:solidFill>
              <a:srgbClr val="232323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0488" tIns="44450" rIns="90488" bIns="44450" anchor="ctr" anchorCtr="1"/>
          <a:lstStyle/>
          <a:p>
            <a:pPr>
              <a:defRPr/>
            </a:pPr>
            <a:r>
              <a:rPr lang="en-US" sz="1200" b="1">
                <a:solidFill>
                  <a:schemeClr val="bg1"/>
                </a:solidFill>
              </a:rPr>
              <a:t>Process Management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13672" name="Rectangle 8"/>
          <p:cNvSpPr>
            <a:spLocks noChangeArrowheads="1"/>
          </p:cNvSpPr>
          <p:nvPr/>
        </p:nvSpPr>
        <p:spPr bwMode="auto">
          <a:xfrm>
            <a:off x="6669088" y="4794250"/>
            <a:ext cx="1981200" cy="542925"/>
          </a:xfrm>
          <a:prstGeom prst="rect">
            <a:avLst/>
          </a:prstGeom>
          <a:solidFill>
            <a:srgbClr val="668844"/>
          </a:solidFill>
          <a:ln w="25400">
            <a:solidFill>
              <a:srgbClr val="232323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0488" tIns="44450" rIns="90488" bIns="44450" anchor="ctr" anchorCtr="1"/>
          <a:lstStyle/>
          <a:p>
            <a:pPr>
              <a:defRPr/>
            </a:pPr>
            <a:r>
              <a:rPr lang="en-US" sz="1200" b="1">
                <a:solidFill>
                  <a:schemeClr val="bg1"/>
                </a:solidFill>
              </a:rPr>
              <a:t>Appliance Solutions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13673" name="Rectangle 9"/>
          <p:cNvSpPr>
            <a:spLocks noChangeArrowheads="1"/>
          </p:cNvSpPr>
          <p:nvPr/>
        </p:nvSpPr>
        <p:spPr bwMode="auto">
          <a:xfrm>
            <a:off x="4383088" y="3943350"/>
            <a:ext cx="1981200" cy="542925"/>
          </a:xfrm>
          <a:prstGeom prst="rect">
            <a:avLst/>
          </a:prstGeom>
          <a:solidFill>
            <a:srgbClr val="2F85BF"/>
          </a:solidFill>
          <a:ln w="25400">
            <a:solidFill>
              <a:srgbClr val="232323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0488" tIns="44450" rIns="90488" bIns="44450" anchor="ctr" anchorCtr="1"/>
          <a:lstStyle/>
          <a:p>
            <a:pPr>
              <a:defRPr/>
            </a:pPr>
            <a:r>
              <a:rPr lang="en-US" sz="1200" b="1">
                <a:solidFill>
                  <a:schemeClr val="bg1"/>
                </a:solidFill>
              </a:rPr>
              <a:t>Motor Technologies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113675" name="Rectangle 11"/>
          <p:cNvSpPr>
            <a:spLocks noChangeArrowheads="1"/>
          </p:cNvSpPr>
          <p:nvPr/>
        </p:nvSpPr>
        <p:spPr bwMode="auto">
          <a:xfrm>
            <a:off x="5678488" y="1247775"/>
            <a:ext cx="1676400" cy="762000"/>
          </a:xfrm>
          <a:prstGeom prst="rect">
            <a:avLst/>
          </a:prstGeom>
          <a:solidFill>
            <a:schemeClr val="tx2"/>
          </a:solidFill>
          <a:ln w="25400">
            <a:solidFill>
              <a:srgbClr val="232323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0488" tIns="44450" rIns="90488" bIns="44450" anchor="ctr" anchorCtr="1"/>
          <a:lstStyle/>
          <a:p>
            <a:pPr>
              <a:defRPr/>
            </a:pPr>
            <a:r>
              <a:rPr lang="en-US" sz="1600" b="1">
                <a:solidFill>
                  <a:schemeClr val="bg1"/>
                </a:solidFill>
              </a:rPr>
              <a:t>Emerson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13677" name="Rectangle 13"/>
          <p:cNvSpPr>
            <a:spLocks noChangeArrowheads="1"/>
          </p:cNvSpPr>
          <p:nvPr/>
        </p:nvSpPr>
        <p:spPr bwMode="auto">
          <a:xfrm>
            <a:off x="2173288" y="2695575"/>
            <a:ext cx="1905000" cy="533400"/>
          </a:xfrm>
          <a:prstGeom prst="rect">
            <a:avLst/>
          </a:prstGeom>
          <a:solidFill>
            <a:srgbClr val="2F85BF"/>
          </a:solidFill>
          <a:ln w="25400">
            <a:solidFill>
              <a:srgbClr val="232323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0488" tIns="44450" rIns="90488" bIns="44450" anchor="ctr" anchorCtr="1"/>
          <a:lstStyle/>
          <a:p>
            <a:pPr>
              <a:defRPr/>
            </a:pPr>
            <a:r>
              <a:rPr lang="en-US" sz="1600" b="1">
                <a:solidFill>
                  <a:schemeClr val="bg1"/>
                </a:solidFill>
              </a:rPr>
              <a:t>Rosemount Inc.</a:t>
            </a:r>
          </a:p>
        </p:txBody>
      </p:sp>
      <p:sp>
        <p:nvSpPr>
          <p:cNvPr id="113678" name="Rectangle 14"/>
          <p:cNvSpPr>
            <a:spLocks noChangeArrowheads="1"/>
          </p:cNvSpPr>
          <p:nvPr/>
        </p:nvSpPr>
        <p:spPr bwMode="auto">
          <a:xfrm>
            <a:off x="2173288" y="3714750"/>
            <a:ext cx="1905000" cy="53340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232323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0488" tIns="44450" rIns="90488" bIns="44450" anchor="ctr" anchorCtr="1"/>
          <a:lstStyle/>
          <a:p>
            <a:pPr>
              <a:defRPr/>
            </a:pPr>
            <a:r>
              <a:rPr lang="en-US" sz="1200" b="1">
                <a:solidFill>
                  <a:schemeClr val="bg1"/>
                </a:solidFill>
              </a:rPr>
              <a:t>Rosemount Tank Radar</a:t>
            </a:r>
          </a:p>
        </p:txBody>
      </p:sp>
      <p:sp>
        <p:nvSpPr>
          <p:cNvPr id="33806" name="Line 17"/>
          <p:cNvSpPr>
            <a:spLocks noChangeShapeType="1"/>
          </p:cNvSpPr>
          <p:nvPr/>
        </p:nvSpPr>
        <p:spPr bwMode="auto">
          <a:xfrm>
            <a:off x="6526213" y="2009775"/>
            <a:ext cx="0" cy="3057525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3807" name="Line 18"/>
          <p:cNvSpPr>
            <a:spLocks noChangeShapeType="1"/>
          </p:cNvSpPr>
          <p:nvPr/>
        </p:nvSpPr>
        <p:spPr bwMode="auto">
          <a:xfrm>
            <a:off x="6364288" y="3381375"/>
            <a:ext cx="304800" cy="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3808" name="Line 19"/>
          <p:cNvSpPr>
            <a:spLocks noChangeShapeType="1"/>
          </p:cNvSpPr>
          <p:nvPr/>
        </p:nvSpPr>
        <p:spPr bwMode="auto">
          <a:xfrm>
            <a:off x="6364288" y="2495550"/>
            <a:ext cx="304800" cy="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3809" name="Line 20"/>
          <p:cNvSpPr>
            <a:spLocks noChangeShapeType="1"/>
          </p:cNvSpPr>
          <p:nvPr/>
        </p:nvSpPr>
        <p:spPr bwMode="auto">
          <a:xfrm>
            <a:off x="6364288" y="4224338"/>
            <a:ext cx="314325" cy="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3810" name="Line 21"/>
          <p:cNvSpPr>
            <a:spLocks noChangeShapeType="1"/>
          </p:cNvSpPr>
          <p:nvPr/>
        </p:nvSpPr>
        <p:spPr bwMode="auto">
          <a:xfrm>
            <a:off x="4078288" y="2962275"/>
            <a:ext cx="1295400" cy="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3811" name="Line 22"/>
          <p:cNvSpPr>
            <a:spLocks noChangeShapeType="1"/>
          </p:cNvSpPr>
          <p:nvPr/>
        </p:nvSpPr>
        <p:spPr bwMode="auto">
          <a:xfrm flipV="1">
            <a:off x="3125788" y="3219450"/>
            <a:ext cx="0" cy="4953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pic>
        <p:nvPicPr>
          <p:cNvPr id="33812" name="Picture 29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04850" y="2822575"/>
            <a:ext cx="13843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3" name="Picture 36" descr="emers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screen"/>
          <a:srcRect/>
          <a:stretch>
            <a:fillRect/>
          </a:stretch>
        </p:blipFill>
        <p:spPr>
          <a:xfrm>
            <a:off x="4167188" y="1270000"/>
            <a:ext cx="1381125" cy="647700"/>
          </a:xfrm>
          <a:noFill/>
        </p:spPr>
      </p:pic>
      <p:sp>
        <p:nvSpPr>
          <p:cNvPr id="113702" name="Rectangle 38"/>
          <p:cNvSpPr>
            <a:spLocks noChangeArrowheads="1"/>
          </p:cNvSpPr>
          <p:nvPr/>
        </p:nvSpPr>
        <p:spPr bwMode="auto">
          <a:xfrm>
            <a:off x="6680200" y="3940175"/>
            <a:ext cx="1981200" cy="542925"/>
          </a:xfrm>
          <a:prstGeom prst="rect">
            <a:avLst/>
          </a:prstGeom>
          <a:solidFill>
            <a:srgbClr val="E09E32"/>
          </a:solidFill>
          <a:ln w="25400">
            <a:solidFill>
              <a:srgbClr val="232323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0488" tIns="44450" rIns="90488" bIns="44450" anchor="ctr" anchorCtr="1"/>
          <a:lstStyle/>
          <a:p>
            <a:pPr>
              <a:defRPr/>
            </a:pPr>
            <a:r>
              <a:rPr lang="en-US" sz="1200" b="1">
                <a:solidFill>
                  <a:schemeClr val="bg1"/>
                </a:solidFill>
              </a:rPr>
              <a:t>Storage Solutions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113703" name="Rectangle 39"/>
          <p:cNvSpPr>
            <a:spLocks noChangeArrowheads="1"/>
          </p:cNvSpPr>
          <p:nvPr/>
        </p:nvSpPr>
        <p:spPr bwMode="auto">
          <a:xfrm>
            <a:off x="4389438" y="4792663"/>
            <a:ext cx="1981200" cy="542925"/>
          </a:xfrm>
          <a:prstGeom prst="rect">
            <a:avLst/>
          </a:prstGeom>
          <a:solidFill>
            <a:srgbClr val="660066"/>
          </a:solidFill>
          <a:ln w="25400">
            <a:solidFill>
              <a:srgbClr val="232323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0488" tIns="44450" rIns="90488" bIns="44450" anchor="ctr" anchorCtr="1"/>
          <a:lstStyle/>
          <a:p>
            <a:pPr>
              <a:defRPr/>
            </a:pPr>
            <a:r>
              <a:rPr lang="en-US" sz="1200" b="1">
                <a:solidFill>
                  <a:schemeClr val="bg1"/>
                </a:solidFill>
              </a:rPr>
              <a:t>Professional Tools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3816" name="Line 40"/>
          <p:cNvSpPr>
            <a:spLocks noChangeShapeType="1"/>
          </p:cNvSpPr>
          <p:nvPr/>
        </p:nvSpPr>
        <p:spPr bwMode="auto">
          <a:xfrm>
            <a:off x="6370638" y="5073650"/>
            <a:ext cx="314325" cy="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13705" name="Rectangle 41"/>
          <p:cNvSpPr>
            <a:spLocks noChangeArrowheads="1"/>
          </p:cNvSpPr>
          <p:nvPr/>
        </p:nvSpPr>
        <p:spPr bwMode="auto">
          <a:xfrm>
            <a:off x="6686550" y="3108325"/>
            <a:ext cx="1981200" cy="542925"/>
          </a:xfrm>
          <a:prstGeom prst="rect">
            <a:avLst/>
          </a:prstGeom>
          <a:solidFill>
            <a:srgbClr val="6600CC"/>
          </a:solidFill>
          <a:ln w="25400">
            <a:solidFill>
              <a:srgbClr val="232323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0488" tIns="44450" rIns="90488" bIns="44450" anchor="ctr" anchorCtr="1"/>
          <a:lstStyle/>
          <a:p>
            <a:pPr>
              <a:defRPr/>
            </a:pPr>
            <a:r>
              <a:rPr lang="en-US" sz="1200" b="1">
                <a:solidFill>
                  <a:schemeClr val="bg1"/>
                </a:solidFill>
              </a:rPr>
              <a:t>Industrial Automation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3818" name="Rectangle 42"/>
          <p:cNvSpPr>
            <a:spLocks noChangeArrowheads="1"/>
          </p:cNvSpPr>
          <p:nvPr/>
        </p:nvSpPr>
        <p:spPr bwMode="auto">
          <a:xfrm>
            <a:off x="4281488" y="3848100"/>
            <a:ext cx="4500562" cy="1631950"/>
          </a:xfrm>
          <a:prstGeom prst="rect">
            <a:avLst/>
          </a:prstGeom>
          <a:noFill/>
          <a:ln w="19050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13707" name="Text Box 43"/>
          <p:cNvSpPr txBox="1">
            <a:spLocks noChangeArrowheads="1"/>
          </p:cNvSpPr>
          <p:nvPr/>
        </p:nvSpPr>
        <p:spPr bwMode="auto">
          <a:xfrm>
            <a:off x="5765800" y="5454650"/>
            <a:ext cx="15160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200" b="1">
                <a:solidFill>
                  <a:srgbClr val="FF9900"/>
                </a:solidFill>
              </a:rPr>
              <a:t>Appliance &amp; Tools</a:t>
            </a:r>
          </a:p>
        </p:txBody>
      </p:sp>
      <p:sp>
        <p:nvSpPr>
          <p:cNvPr id="33820" name="Text Box 44"/>
          <p:cNvSpPr txBox="1">
            <a:spLocks noChangeArrowheads="1"/>
          </p:cNvSpPr>
          <p:nvPr/>
        </p:nvSpPr>
        <p:spPr bwMode="auto">
          <a:xfrm>
            <a:off x="541338" y="4662488"/>
            <a:ext cx="3543300" cy="810204"/>
          </a:xfrm>
          <a:prstGeom prst="rect">
            <a:avLst/>
          </a:prstGeom>
          <a:solidFill>
            <a:srgbClr val="DDDDDD"/>
          </a:solidFill>
          <a:ln w="19050">
            <a:solidFill>
              <a:srgbClr val="003399"/>
            </a:solidFill>
            <a:prstDash val="sysDot"/>
            <a:miter lim="800000"/>
            <a:headEnd/>
            <a:tailEnd/>
          </a:ln>
        </p:spPr>
        <p:txBody>
          <a:bodyPr tIns="72000" bIns="7200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b="1" i="1" dirty="0">
                <a:solidFill>
                  <a:schemeClr val="tx1"/>
                </a:solidFill>
              </a:rPr>
              <a:t>Rosemount Tank Radar </a:t>
            </a:r>
            <a:br>
              <a:rPr lang="en-US" sz="1600" b="1" i="1" dirty="0">
                <a:solidFill>
                  <a:schemeClr val="tx1"/>
                </a:solidFill>
              </a:rPr>
            </a:br>
            <a:r>
              <a:rPr lang="en-US" sz="1600" b="1" i="1" dirty="0">
                <a:solidFill>
                  <a:schemeClr val="tx1"/>
                </a:solidFill>
              </a:rPr>
              <a:t>is the Emerson</a:t>
            </a:r>
          </a:p>
          <a:p>
            <a:pPr>
              <a:lnSpc>
                <a:spcPct val="90000"/>
              </a:lnSpc>
            </a:pPr>
            <a:r>
              <a:rPr lang="en-US" sz="1600" b="1" i="1" dirty="0">
                <a:solidFill>
                  <a:schemeClr val="tx1"/>
                </a:solidFill>
              </a:rPr>
              <a:t>Radar Center of Excellence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BDEF2C8-8FCC-4CB7-A04C-C3E995D07E3C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350" y="1219200"/>
            <a:ext cx="8547100" cy="4546600"/>
          </a:xfrm>
          <a:noFill/>
          <a:ln>
            <a:solidFill>
              <a:srgbClr val="FFC000"/>
            </a:solidFill>
          </a:ln>
        </p:spPr>
        <p:txBody>
          <a:bodyPr lIns="91434" tIns="45717" rIns="91434" bIns="45717"/>
          <a:lstStyle/>
          <a:p>
            <a:pPr marL="514350" indent="-514350">
              <a:buClr>
                <a:schemeClr val="accent1"/>
              </a:buClr>
              <a:buFont typeface="Wingdings" pitchFamily="2" charset="2"/>
              <a:buChar char="n"/>
            </a:pPr>
            <a:r>
              <a:rPr lang="en-US" b="1" dirty="0" smtClean="0"/>
              <a:t>Headquartered in </a:t>
            </a:r>
            <a:r>
              <a:rPr lang="en-US" b="1" dirty="0" smtClean="0">
                <a:solidFill>
                  <a:srgbClr val="FF9900"/>
                </a:solidFill>
              </a:rPr>
              <a:t>Chanhassen</a:t>
            </a:r>
            <a:r>
              <a:rPr lang="en-US" b="1" dirty="0" smtClean="0"/>
              <a:t>, Minnesota</a:t>
            </a:r>
          </a:p>
          <a:p>
            <a:pPr marL="514350" indent="-514350">
              <a:buClr>
                <a:schemeClr val="accent1"/>
              </a:buClr>
              <a:buFont typeface="Wingdings" pitchFamily="2" charset="2"/>
              <a:buChar char="n"/>
            </a:pPr>
            <a:r>
              <a:rPr lang="en-US" b="1" dirty="0" smtClean="0">
                <a:solidFill>
                  <a:srgbClr val="FF9900"/>
                </a:solidFill>
              </a:rPr>
              <a:t>1.4 BUSD</a:t>
            </a:r>
            <a:r>
              <a:rPr lang="en-US" b="1" dirty="0" smtClean="0"/>
              <a:t> sales worldwide in 2010</a:t>
            </a:r>
          </a:p>
          <a:p>
            <a:pPr marL="514350" indent="-514350">
              <a:buClr>
                <a:schemeClr val="accent1"/>
              </a:buClr>
              <a:buFont typeface="Wingdings" pitchFamily="2" charset="2"/>
              <a:buChar char="n"/>
            </a:pPr>
            <a:r>
              <a:rPr lang="en-US" b="1" dirty="0" smtClean="0"/>
              <a:t>About </a:t>
            </a:r>
            <a:r>
              <a:rPr lang="en-US" b="1" dirty="0" smtClean="0">
                <a:solidFill>
                  <a:srgbClr val="FF9900"/>
                </a:solidFill>
              </a:rPr>
              <a:t>6,500</a:t>
            </a:r>
            <a:r>
              <a:rPr lang="en-US" b="1" dirty="0" smtClean="0"/>
              <a:t> employees worldwide / 1,600 in the Twin Cities</a:t>
            </a:r>
          </a:p>
          <a:p>
            <a:pPr marL="514350" indent="-514350">
              <a:buClr>
                <a:schemeClr val="accent1"/>
              </a:buClr>
              <a:buFont typeface="Wingdings" pitchFamily="2" charset="2"/>
              <a:buChar char="n"/>
            </a:pPr>
            <a:r>
              <a:rPr lang="en-US" b="1" dirty="0" smtClean="0">
                <a:solidFill>
                  <a:srgbClr val="080808"/>
                </a:solidFill>
              </a:rPr>
              <a:t>World leader in Pressure, Temperature, and Level Instrumentation</a:t>
            </a:r>
            <a:r>
              <a:rPr lang="en-US" b="1" dirty="0" smtClean="0"/>
              <a:t> for the process control and marine industries</a:t>
            </a:r>
          </a:p>
          <a:p>
            <a:pPr marL="514350" indent="-514350">
              <a:buClr>
                <a:schemeClr val="accent1"/>
              </a:buClr>
              <a:buFont typeface="Wingdings" pitchFamily="2" charset="2"/>
              <a:buChar char="n"/>
            </a:pPr>
            <a:r>
              <a:rPr lang="en-US" b="1" dirty="0" smtClean="0"/>
              <a:t>Pressure transmitters twice named as one of the “</a:t>
            </a:r>
            <a:r>
              <a:rPr lang="en-US" b="1" dirty="0" smtClean="0">
                <a:solidFill>
                  <a:srgbClr val="FF9900"/>
                </a:solidFill>
              </a:rPr>
              <a:t>100 Best products</a:t>
            </a:r>
            <a:r>
              <a:rPr lang="en-US" b="1" dirty="0" smtClean="0"/>
              <a:t> made in America”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87375" y="407990"/>
            <a:ext cx="3509772" cy="707327"/>
          </a:xfrm>
          <a:prstGeom prst="rect">
            <a:avLst/>
          </a:prstGeom>
          <a:noFill/>
          <a:ln/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Rosemount History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7514F-2375-4C50-8164-77A5DBCC511E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422914" name="Rectangle 2"/>
          <p:cNvSpPr>
            <a:spLocks noChangeArrowheads="1"/>
          </p:cNvSpPr>
          <p:nvPr/>
        </p:nvSpPr>
        <p:spPr bwMode="auto">
          <a:xfrm>
            <a:off x="473075" y="1231900"/>
            <a:ext cx="4743450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5425" indent="-225425" algn="l">
              <a:lnSpc>
                <a:spcPct val="80000"/>
              </a:lnSpc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SzPct val="60000"/>
              <a:buFont typeface="Wingdings" pitchFamily="2" charset="2"/>
              <a:buChar char="l"/>
            </a:pPr>
            <a:r>
              <a:rPr lang="en-US" sz="2000" b="0" dirty="0"/>
              <a:t>1956 </a:t>
            </a:r>
            <a:r>
              <a:rPr lang="en-US" sz="2000" dirty="0" smtClean="0"/>
              <a:t>- </a:t>
            </a:r>
            <a:r>
              <a:rPr lang="en-US" sz="2000" b="0" dirty="0" smtClean="0"/>
              <a:t>Rosemount </a:t>
            </a:r>
            <a:r>
              <a:rPr lang="en-US" sz="2000" b="0" dirty="0"/>
              <a:t>Engineering Co. founded         </a:t>
            </a:r>
          </a:p>
          <a:p>
            <a:pPr marL="225425" indent="-225425" algn="l">
              <a:lnSpc>
                <a:spcPct val="80000"/>
              </a:lnSpc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SzPct val="60000"/>
              <a:buFont typeface="Wingdings" pitchFamily="2" charset="2"/>
              <a:buChar char="l"/>
            </a:pPr>
            <a:r>
              <a:rPr lang="en-US" sz="2000" b="0" dirty="0"/>
              <a:t>1950s and 1960s </a:t>
            </a:r>
            <a:r>
              <a:rPr lang="en-US" sz="2000" b="0" dirty="0" smtClean="0"/>
              <a:t>- Manufactured </a:t>
            </a:r>
            <a:r>
              <a:rPr lang="en-US" sz="2000" b="0" dirty="0"/>
              <a:t>temperature sensors for jet aircraft and Apollo space missions</a:t>
            </a:r>
          </a:p>
          <a:p>
            <a:pPr marL="225425" indent="-225425" algn="l">
              <a:lnSpc>
                <a:spcPct val="80000"/>
              </a:lnSpc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SzPct val="60000"/>
              <a:buFont typeface="Wingdings" pitchFamily="2" charset="2"/>
              <a:buChar char="l"/>
            </a:pPr>
            <a:r>
              <a:rPr lang="en-US" sz="2000" b="0" dirty="0"/>
              <a:t>1960s and 1970s </a:t>
            </a:r>
            <a:r>
              <a:rPr lang="en-US" sz="2000" dirty="0" smtClean="0"/>
              <a:t>- </a:t>
            </a:r>
            <a:r>
              <a:rPr lang="en-US" sz="2000" b="0" dirty="0" smtClean="0"/>
              <a:t>Aeronautical </a:t>
            </a:r>
            <a:r>
              <a:rPr lang="en-US" sz="2000" b="0" dirty="0"/>
              <a:t>technology applied to industrial products</a:t>
            </a:r>
          </a:p>
          <a:p>
            <a:pPr marL="225425" indent="-225425" algn="l">
              <a:lnSpc>
                <a:spcPct val="80000"/>
              </a:lnSpc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SzPct val="60000"/>
              <a:buFont typeface="Wingdings" pitchFamily="2" charset="2"/>
              <a:buChar char="l"/>
            </a:pPr>
            <a:endParaRPr lang="en-US" sz="600" b="0" dirty="0"/>
          </a:p>
          <a:p>
            <a:pPr marL="225425" indent="-225425" algn="l">
              <a:lnSpc>
                <a:spcPct val="80000"/>
              </a:lnSpc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SzPct val="60000"/>
              <a:buFont typeface="Wingdings" pitchFamily="2" charset="2"/>
              <a:buChar char="l"/>
            </a:pPr>
            <a:r>
              <a:rPr lang="en-US" sz="2000" b="0" dirty="0"/>
              <a:t>1976 </a:t>
            </a:r>
            <a:r>
              <a:rPr lang="en-US" sz="2000" dirty="0" smtClean="0"/>
              <a:t>- </a:t>
            </a:r>
            <a:r>
              <a:rPr lang="en-US" sz="2000" b="0" dirty="0" smtClean="0"/>
              <a:t>Acquired </a:t>
            </a:r>
            <a:r>
              <a:rPr lang="en-US" sz="2000" b="0" dirty="0"/>
              <a:t>by Emerson</a:t>
            </a:r>
          </a:p>
          <a:p>
            <a:pPr marL="225425" indent="-225425" algn="l">
              <a:lnSpc>
                <a:spcPct val="80000"/>
              </a:lnSpc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SzPct val="60000"/>
              <a:buFont typeface="Wingdings" pitchFamily="2" charset="2"/>
              <a:buChar char="l"/>
            </a:pPr>
            <a:endParaRPr lang="en-US" sz="600" b="0" dirty="0"/>
          </a:p>
          <a:p>
            <a:pPr marL="225425" indent="-225425" algn="l">
              <a:lnSpc>
                <a:spcPct val="80000"/>
              </a:lnSpc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SzPct val="60000"/>
              <a:buFont typeface="Wingdings" pitchFamily="2" charset="2"/>
              <a:buChar char="l"/>
            </a:pPr>
            <a:r>
              <a:rPr lang="en-US" sz="2000" b="0" dirty="0"/>
              <a:t>2001 </a:t>
            </a:r>
            <a:r>
              <a:rPr lang="en-US" sz="2000" dirty="0" smtClean="0"/>
              <a:t>- </a:t>
            </a:r>
            <a:r>
              <a:rPr lang="en-US" sz="2000" b="0" dirty="0" smtClean="0"/>
              <a:t>Acquired </a:t>
            </a:r>
            <a:r>
              <a:rPr lang="en-US" sz="2000" b="0" dirty="0"/>
              <a:t>Rosemount Tank Radar (formerly Saab Marine Electronics)</a:t>
            </a:r>
          </a:p>
          <a:p>
            <a:pPr marL="225425" indent="-225425" algn="l">
              <a:lnSpc>
                <a:spcPct val="80000"/>
              </a:lnSpc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SzPct val="60000"/>
              <a:buFont typeface="Wingdings" pitchFamily="2" charset="2"/>
              <a:buChar char="l"/>
            </a:pPr>
            <a:r>
              <a:rPr lang="en-US" sz="2000" b="0" dirty="0"/>
              <a:t>2005 </a:t>
            </a:r>
            <a:r>
              <a:rPr lang="en-US" sz="2000" dirty="0" smtClean="0"/>
              <a:t>- </a:t>
            </a:r>
            <a:r>
              <a:rPr lang="en-US" sz="2000" b="0" dirty="0" smtClean="0"/>
              <a:t>Acquired </a:t>
            </a:r>
            <a:r>
              <a:rPr lang="en-US" sz="2000" b="0" dirty="0" err="1"/>
              <a:t>Mobrey</a:t>
            </a:r>
            <a:endParaRPr lang="en-US" sz="2000" b="0" dirty="0"/>
          </a:p>
          <a:p>
            <a:pPr marL="225425" indent="-225425" algn="l">
              <a:lnSpc>
                <a:spcPct val="80000"/>
              </a:lnSpc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SzPct val="60000"/>
              <a:buFont typeface="Wingdings" pitchFamily="2" charset="2"/>
              <a:buChar char="l"/>
            </a:pPr>
            <a:r>
              <a:rPr lang="en-US" sz="2000" b="0" dirty="0"/>
              <a:t>2007 </a:t>
            </a:r>
            <a:r>
              <a:rPr lang="en-US" sz="2000" dirty="0" smtClean="0"/>
              <a:t>- </a:t>
            </a:r>
            <a:r>
              <a:rPr lang="en-US" sz="2000" b="0" dirty="0" smtClean="0"/>
              <a:t>Acquired </a:t>
            </a:r>
            <a:r>
              <a:rPr lang="en-US" sz="2000" b="0" dirty="0" err="1"/>
              <a:t>Damcos</a:t>
            </a:r>
            <a:endParaRPr lang="en-US" sz="2000" b="0" dirty="0"/>
          </a:p>
          <a:p>
            <a:pPr marL="225425" indent="-225425" algn="l">
              <a:lnSpc>
                <a:spcPct val="80000"/>
              </a:lnSpc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SzPct val="60000"/>
              <a:buFont typeface="Wingdings" pitchFamily="2" charset="2"/>
              <a:buChar char="l"/>
            </a:pPr>
            <a:endParaRPr lang="en-US" sz="600" b="0" dirty="0"/>
          </a:p>
          <a:p>
            <a:pPr marL="225425" indent="-225425" algn="l">
              <a:lnSpc>
                <a:spcPct val="80000"/>
              </a:lnSpc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SzPct val="60000"/>
              <a:buFont typeface="Wingdings" pitchFamily="2" charset="2"/>
              <a:buChar char="l"/>
            </a:pPr>
            <a:r>
              <a:rPr lang="en-US" sz="2000" b="0" dirty="0"/>
              <a:t>Other smaller acquisitions over time</a:t>
            </a:r>
          </a:p>
        </p:txBody>
      </p:sp>
      <p:pic>
        <p:nvPicPr>
          <p:cNvPr id="422915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270500" y="1219200"/>
            <a:ext cx="3355975" cy="423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360363"/>
            <a:ext cx="7718425" cy="723900"/>
          </a:xfrm>
          <a:ln w="25400"/>
        </p:spPr>
        <p:txBody>
          <a:bodyPr/>
          <a:lstStyle/>
          <a:p>
            <a:pPr>
              <a:defRPr/>
            </a:pPr>
            <a:r>
              <a:rPr lang="en-US" sz="3000" dirty="0" smtClean="0">
                <a:cs typeface="Arial" pitchFamily="34" charset="0"/>
              </a:rPr>
              <a:t>Rosemount’s Strategic Leadership Team</a:t>
            </a:r>
            <a:endParaRPr lang="en-US" sz="3000" dirty="0">
              <a:cs typeface="Arial" pitchFamily="34" charset="0"/>
            </a:endParaRPr>
          </a:p>
        </p:txBody>
      </p:sp>
      <p:sp>
        <p:nvSpPr>
          <p:cNvPr id="14339" name="Line 2"/>
          <p:cNvSpPr>
            <a:spLocks noChangeShapeType="1"/>
          </p:cNvSpPr>
          <p:nvPr/>
        </p:nvSpPr>
        <p:spPr bwMode="auto">
          <a:xfrm>
            <a:off x="7419975" y="2066925"/>
            <a:ext cx="0" cy="3048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6540500" y="4108450"/>
            <a:ext cx="0" cy="152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4341" name="Line 4"/>
          <p:cNvSpPr>
            <a:spLocks noChangeShapeType="1"/>
          </p:cNvSpPr>
          <p:nvPr/>
        </p:nvSpPr>
        <p:spPr bwMode="auto">
          <a:xfrm>
            <a:off x="6553200" y="5133975"/>
            <a:ext cx="0" cy="2857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4342" name="Line 5"/>
          <p:cNvSpPr>
            <a:spLocks noChangeShapeType="1"/>
          </p:cNvSpPr>
          <p:nvPr/>
        </p:nvSpPr>
        <p:spPr bwMode="auto">
          <a:xfrm>
            <a:off x="3276600" y="4114800"/>
            <a:ext cx="0" cy="228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4343" name="Rectangle 8"/>
          <p:cNvSpPr>
            <a:spLocks noChangeArrowheads="1"/>
          </p:cNvSpPr>
          <p:nvPr/>
        </p:nvSpPr>
        <p:spPr bwMode="auto">
          <a:xfrm>
            <a:off x="5969000" y="3222625"/>
            <a:ext cx="931863" cy="51276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7" tIns="45714" rIns="91427" bIns="45714"/>
          <a:lstStyle/>
          <a:p>
            <a:r>
              <a:rPr lang="en-US" sz="800" b="1">
                <a:latin typeface="Arial" charset="0"/>
                <a:cs typeface="Arial" charset="0"/>
              </a:rPr>
              <a:t>Jim Schreiner</a:t>
            </a:r>
          </a:p>
          <a:p>
            <a:r>
              <a:rPr lang="en-US" sz="800" b="1">
                <a:latin typeface="Arial" charset="0"/>
                <a:cs typeface="Arial" charset="0"/>
              </a:rPr>
              <a:t>Vice President</a:t>
            </a:r>
          </a:p>
          <a:p>
            <a:r>
              <a:rPr lang="en-US" sz="800" b="1">
                <a:latin typeface="Arial" charset="0"/>
                <a:cs typeface="Arial" charset="0"/>
              </a:rPr>
              <a:t>Europe</a:t>
            </a:r>
          </a:p>
        </p:txBody>
      </p:sp>
      <p:sp>
        <p:nvSpPr>
          <p:cNvPr id="14344" name="Rectangle 9"/>
          <p:cNvSpPr>
            <a:spLocks noChangeArrowheads="1"/>
          </p:cNvSpPr>
          <p:nvPr/>
        </p:nvSpPr>
        <p:spPr bwMode="auto">
          <a:xfrm>
            <a:off x="104775" y="3208338"/>
            <a:ext cx="1162050" cy="511175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7" tIns="45714" rIns="91427" bIns="45714" anchor="ctr"/>
          <a:lstStyle/>
          <a:p>
            <a:endParaRPr lang="en-US" sz="800" b="1">
              <a:latin typeface="Arial" charset="0"/>
              <a:cs typeface="Arial" charset="0"/>
            </a:endParaRPr>
          </a:p>
          <a:p>
            <a:r>
              <a:rPr lang="en-US" sz="800" b="1">
                <a:latin typeface="Arial" charset="0"/>
                <a:cs typeface="Arial" charset="0"/>
              </a:rPr>
              <a:t>Jon Stokes</a:t>
            </a:r>
          </a:p>
          <a:p>
            <a:r>
              <a:rPr lang="en-US" sz="800" b="1">
                <a:latin typeface="Arial" charset="0"/>
                <a:cs typeface="Arial" charset="0"/>
              </a:rPr>
              <a:t>President</a:t>
            </a:r>
          </a:p>
          <a:p>
            <a:r>
              <a:rPr lang="en-US" sz="800" b="1">
                <a:latin typeface="Arial" charset="0"/>
                <a:cs typeface="Arial" charset="0"/>
              </a:rPr>
              <a:t>Level/Marine</a:t>
            </a:r>
          </a:p>
          <a:p>
            <a:endParaRPr lang="en-US" sz="800" b="1">
              <a:latin typeface="Arial" charset="0"/>
              <a:cs typeface="Arial" charset="0"/>
            </a:endParaRPr>
          </a:p>
        </p:txBody>
      </p:sp>
      <p:sp>
        <p:nvSpPr>
          <p:cNvPr id="14345" name="Text Box 11"/>
          <p:cNvSpPr txBox="1">
            <a:spLocks noChangeArrowheads="1"/>
          </p:cNvSpPr>
          <p:nvPr/>
        </p:nvSpPr>
        <p:spPr bwMode="auto">
          <a:xfrm>
            <a:off x="7897813" y="3217863"/>
            <a:ext cx="1057275" cy="512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427" tIns="45714" rIns="91427" bIns="45714"/>
          <a:lstStyle/>
          <a:p>
            <a:r>
              <a:rPr lang="en-US" sz="800" b="1">
                <a:latin typeface="Arial" charset="0"/>
                <a:cs typeface="Arial" charset="0"/>
              </a:rPr>
              <a:t> Shaun Taylor</a:t>
            </a:r>
          </a:p>
          <a:p>
            <a:r>
              <a:rPr lang="en-US" sz="800" b="1">
                <a:latin typeface="Arial" charset="0"/>
                <a:cs typeface="Arial" charset="0"/>
              </a:rPr>
              <a:t>Vice President</a:t>
            </a:r>
          </a:p>
          <a:p>
            <a:r>
              <a:rPr lang="en-US" sz="800" b="1">
                <a:latin typeface="Arial" charset="0"/>
                <a:cs typeface="Arial" charset="0"/>
              </a:rPr>
              <a:t>  Asia Pacific</a:t>
            </a: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4972050" y="3224213"/>
            <a:ext cx="939800" cy="51276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lIns="91427" tIns="45714" rIns="91427" bIns="45714"/>
          <a:lstStyle/>
          <a:p>
            <a:r>
              <a:rPr lang="en-US" sz="800" b="1">
                <a:latin typeface="Arial" charset="0"/>
                <a:cs typeface="Arial" charset="0"/>
              </a:rPr>
              <a:t>John Turner</a:t>
            </a:r>
          </a:p>
          <a:p>
            <a:r>
              <a:rPr lang="en-US" sz="800" b="1">
                <a:latin typeface="Arial" charset="0"/>
                <a:cs typeface="Arial" charset="0"/>
              </a:rPr>
              <a:t>Vice President</a:t>
            </a:r>
          </a:p>
          <a:p>
            <a:r>
              <a:rPr lang="en-US" sz="800" b="1">
                <a:latin typeface="Arial" charset="0"/>
                <a:cs typeface="Arial" charset="0"/>
              </a:rPr>
              <a:t>Americas</a:t>
            </a:r>
          </a:p>
        </p:txBody>
      </p:sp>
      <p:sp>
        <p:nvSpPr>
          <p:cNvPr id="14347" name="Text Box 13"/>
          <p:cNvSpPr txBox="1">
            <a:spLocks noChangeArrowheads="1"/>
          </p:cNvSpPr>
          <p:nvPr/>
        </p:nvSpPr>
        <p:spPr bwMode="auto">
          <a:xfrm>
            <a:off x="7034213" y="5619750"/>
            <a:ext cx="1390650" cy="47625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7" tIns="45714" rIns="91427" bIns="45714"/>
          <a:lstStyle/>
          <a:p>
            <a:r>
              <a:rPr lang="en-US" sz="800" b="1">
                <a:latin typeface="Arial" charset="0"/>
                <a:cs typeface="Arial" charset="0"/>
              </a:rPr>
              <a:t>Lisa Nelson</a:t>
            </a:r>
          </a:p>
          <a:p>
            <a:r>
              <a:rPr lang="en-US" sz="800" b="1">
                <a:latin typeface="Arial" charset="0"/>
                <a:cs typeface="Arial" charset="0"/>
              </a:rPr>
              <a:t>Vice President</a:t>
            </a:r>
          </a:p>
          <a:p>
            <a:r>
              <a:rPr lang="en-US" sz="800" b="1">
                <a:latin typeface="Arial" charset="0"/>
                <a:cs typeface="Arial" charset="0"/>
              </a:rPr>
              <a:t>IT and Global Marketing</a:t>
            </a:r>
          </a:p>
        </p:txBody>
      </p:sp>
      <p:sp>
        <p:nvSpPr>
          <p:cNvPr id="14348" name="Rectangle 14"/>
          <p:cNvSpPr>
            <a:spLocks noChangeArrowheads="1"/>
          </p:cNvSpPr>
          <p:nvPr/>
        </p:nvSpPr>
        <p:spPr bwMode="auto">
          <a:xfrm>
            <a:off x="3390900" y="1481138"/>
            <a:ext cx="1006475" cy="4572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7" tIns="45714" rIns="91427" bIns="45714" anchor="ctr"/>
          <a:lstStyle/>
          <a:p>
            <a:r>
              <a:rPr lang="en-US" sz="800" b="1">
                <a:latin typeface="Arial" charset="0"/>
                <a:cs typeface="Arial" charset="0"/>
              </a:rPr>
              <a:t>Tom Moser</a:t>
            </a:r>
          </a:p>
          <a:p>
            <a:r>
              <a:rPr lang="en-US" sz="800" b="1">
                <a:latin typeface="Arial" charset="0"/>
                <a:cs typeface="Arial" charset="0"/>
              </a:rPr>
              <a:t>President</a:t>
            </a:r>
          </a:p>
        </p:txBody>
      </p:sp>
      <p:sp>
        <p:nvSpPr>
          <p:cNvPr id="14349" name="Rectangle 15"/>
          <p:cNvSpPr>
            <a:spLocks noChangeArrowheads="1"/>
          </p:cNvSpPr>
          <p:nvPr/>
        </p:nvSpPr>
        <p:spPr bwMode="auto">
          <a:xfrm>
            <a:off x="4343400" y="5338763"/>
            <a:ext cx="1184275" cy="5207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lIns="91427" tIns="45714" rIns="91427" bIns="45714" anchor="ctr"/>
          <a:lstStyle/>
          <a:p>
            <a:endParaRPr lang="en-US" sz="800" b="1">
              <a:latin typeface="Arial" charset="0"/>
              <a:cs typeface="Arial" charset="0"/>
            </a:endParaRPr>
          </a:p>
          <a:p>
            <a:r>
              <a:rPr lang="en-US" sz="800" b="1">
                <a:latin typeface="Arial" charset="0"/>
                <a:cs typeface="Arial" charset="0"/>
              </a:rPr>
              <a:t>Bill Rodger</a:t>
            </a:r>
          </a:p>
          <a:p>
            <a:r>
              <a:rPr lang="en-US" sz="800" b="1">
                <a:latin typeface="Arial" charset="0"/>
                <a:cs typeface="Arial" charset="0"/>
              </a:rPr>
              <a:t>Vice President</a:t>
            </a:r>
          </a:p>
          <a:p>
            <a:r>
              <a:rPr lang="en-US" sz="800" b="1">
                <a:latin typeface="Arial" charset="0"/>
                <a:cs typeface="Arial" charset="0"/>
              </a:rPr>
              <a:t>Global Operations &amp; </a:t>
            </a:r>
          </a:p>
          <a:p>
            <a:r>
              <a:rPr lang="en-US" sz="800" b="1">
                <a:latin typeface="Arial" charset="0"/>
                <a:cs typeface="Arial" charset="0"/>
              </a:rPr>
              <a:t>Supply Chain</a:t>
            </a:r>
          </a:p>
          <a:p>
            <a:endParaRPr lang="en-US" sz="800">
              <a:latin typeface="Arial" charset="0"/>
              <a:cs typeface="Arial" charset="0"/>
            </a:endParaRPr>
          </a:p>
        </p:txBody>
      </p:sp>
      <p:sp>
        <p:nvSpPr>
          <p:cNvPr id="14350" name="Rectangle 16"/>
          <p:cNvSpPr>
            <a:spLocks noChangeArrowheads="1"/>
          </p:cNvSpPr>
          <p:nvPr/>
        </p:nvSpPr>
        <p:spPr bwMode="auto">
          <a:xfrm>
            <a:off x="1927225" y="4724400"/>
            <a:ext cx="914400" cy="4730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lIns="91427" tIns="45714" rIns="91427" bIns="45714" anchor="ctr"/>
          <a:lstStyle/>
          <a:p>
            <a:r>
              <a:rPr lang="en-US" sz="800" b="1">
                <a:latin typeface="Arial" charset="0"/>
                <a:cs typeface="Arial" charset="0"/>
              </a:rPr>
              <a:t>Steve Shonka</a:t>
            </a:r>
          </a:p>
          <a:p>
            <a:r>
              <a:rPr lang="en-US" sz="800" b="1">
                <a:latin typeface="Arial" charset="0"/>
                <a:cs typeface="Arial" charset="0"/>
              </a:rPr>
              <a:t>Vice President</a:t>
            </a:r>
          </a:p>
          <a:p>
            <a:r>
              <a:rPr lang="en-US" sz="800" b="1">
                <a:latin typeface="Arial" charset="0"/>
                <a:cs typeface="Arial" charset="0"/>
              </a:rPr>
              <a:t>H R &amp; Quality</a:t>
            </a:r>
          </a:p>
        </p:txBody>
      </p:sp>
      <p:sp>
        <p:nvSpPr>
          <p:cNvPr id="14351" name="Rectangle 17"/>
          <p:cNvSpPr>
            <a:spLocks noChangeArrowheads="1"/>
          </p:cNvSpPr>
          <p:nvPr/>
        </p:nvSpPr>
        <p:spPr bwMode="auto">
          <a:xfrm>
            <a:off x="7034213" y="4691063"/>
            <a:ext cx="1000125" cy="473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27" tIns="45714" rIns="91427" bIns="45714" anchor="ctr"/>
          <a:lstStyle/>
          <a:p>
            <a:r>
              <a:rPr lang="en-US" sz="800" b="1">
                <a:latin typeface="Arial" charset="0"/>
                <a:cs typeface="Arial" charset="0"/>
              </a:rPr>
              <a:t>Tony Yankauskas</a:t>
            </a:r>
          </a:p>
          <a:p>
            <a:r>
              <a:rPr lang="en-US" sz="800" b="1">
                <a:latin typeface="Arial" charset="0"/>
                <a:cs typeface="Arial" charset="0"/>
              </a:rPr>
              <a:t>Vice President</a:t>
            </a:r>
          </a:p>
          <a:p>
            <a:r>
              <a:rPr lang="en-US" sz="800" b="1">
                <a:latin typeface="Arial" charset="0"/>
                <a:cs typeface="Arial" charset="0"/>
              </a:rPr>
              <a:t>Finance &amp; CFO</a:t>
            </a:r>
          </a:p>
        </p:txBody>
      </p:sp>
      <p:sp>
        <p:nvSpPr>
          <p:cNvPr id="14352" name="Text Box 18"/>
          <p:cNvSpPr txBox="1">
            <a:spLocks noChangeArrowheads="1"/>
          </p:cNvSpPr>
          <p:nvPr/>
        </p:nvSpPr>
        <p:spPr bwMode="auto">
          <a:xfrm>
            <a:off x="1320800" y="3209925"/>
            <a:ext cx="1155700" cy="5143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0" tIns="45714" rIns="0" bIns="45714"/>
          <a:lstStyle/>
          <a:p>
            <a:r>
              <a:rPr lang="en-US" sz="800" b="1">
                <a:latin typeface="Arial" charset="0"/>
                <a:cs typeface="Arial" charset="0"/>
              </a:rPr>
              <a:t>Mark Schumacher</a:t>
            </a:r>
          </a:p>
          <a:p>
            <a:r>
              <a:rPr lang="en-US" sz="800" b="1">
                <a:latin typeface="Arial" charset="0"/>
                <a:cs typeface="Arial" charset="0"/>
              </a:rPr>
              <a:t> President</a:t>
            </a:r>
          </a:p>
          <a:p>
            <a:r>
              <a:rPr lang="en-US" sz="800" b="1">
                <a:latin typeface="Arial" charset="0"/>
                <a:cs typeface="Arial" charset="0"/>
              </a:rPr>
              <a:t>Worldwide Pressure</a:t>
            </a:r>
          </a:p>
        </p:txBody>
      </p:sp>
      <p:sp>
        <p:nvSpPr>
          <p:cNvPr id="14353" name="Line 19"/>
          <p:cNvSpPr>
            <a:spLocks noChangeShapeType="1"/>
          </p:cNvSpPr>
          <p:nvPr/>
        </p:nvSpPr>
        <p:spPr bwMode="auto">
          <a:xfrm>
            <a:off x="5476875" y="2047875"/>
            <a:ext cx="0" cy="3048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4354" name="Line 20"/>
          <p:cNvSpPr>
            <a:spLocks noChangeShapeType="1"/>
          </p:cNvSpPr>
          <p:nvPr/>
        </p:nvSpPr>
        <p:spPr bwMode="auto">
          <a:xfrm>
            <a:off x="6388100" y="2047875"/>
            <a:ext cx="0" cy="3048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4355" name="Line 21"/>
          <p:cNvSpPr>
            <a:spLocks noChangeShapeType="1"/>
          </p:cNvSpPr>
          <p:nvPr/>
        </p:nvSpPr>
        <p:spPr bwMode="auto">
          <a:xfrm>
            <a:off x="4292600" y="2047875"/>
            <a:ext cx="0" cy="3048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4356" name="Line 22"/>
          <p:cNvSpPr>
            <a:spLocks noChangeShapeType="1"/>
          </p:cNvSpPr>
          <p:nvPr/>
        </p:nvSpPr>
        <p:spPr bwMode="auto">
          <a:xfrm>
            <a:off x="3124200" y="2057400"/>
            <a:ext cx="0" cy="3048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4357" name="Line 23"/>
          <p:cNvSpPr>
            <a:spLocks noChangeShapeType="1"/>
          </p:cNvSpPr>
          <p:nvPr/>
        </p:nvSpPr>
        <p:spPr bwMode="auto">
          <a:xfrm>
            <a:off x="8378825" y="2051050"/>
            <a:ext cx="0" cy="3048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4358" name="Line 24"/>
          <p:cNvSpPr>
            <a:spLocks noChangeShapeType="1"/>
          </p:cNvSpPr>
          <p:nvPr/>
        </p:nvSpPr>
        <p:spPr bwMode="auto">
          <a:xfrm>
            <a:off x="4887913" y="4114800"/>
            <a:ext cx="0" cy="228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4359" name="Line 35"/>
          <p:cNvSpPr>
            <a:spLocks noChangeShapeType="1"/>
          </p:cNvSpPr>
          <p:nvPr/>
        </p:nvSpPr>
        <p:spPr bwMode="auto">
          <a:xfrm>
            <a:off x="4886325" y="1590675"/>
            <a:ext cx="0" cy="2514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4360" name="Text Box 37"/>
          <p:cNvSpPr txBox="1">
            <a:spLocks noChangeArrowheads="1"/>
          </p:cNvSpPr>
          <p:nvPr/>
        </p:nvSpPr>
        <p:spPr bwMode="auto">
          <a:xfrm>
            <a:off x="3775075" y="3219450"/>
            <a:ext cx="1054100" cy="461963"/>
          </a:xfrm>
          <a:prstGeom prst="rect">
            <a:avLst/>
          </a:prstGeom>
          <a:noFill/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lIns="91427" tIns="45714" rIns="91427" bIns="45714">
            <a:spAutoFit/>
          </a:bodyPr>
          <a:lstStyle/>
          <a:p>
            <a:r>
              <a:rPr lang="en-US" sz="800" b="1">
                <a:latin typeface="Arial" charset="0"/>
                <a:cs typeface="Arial" charset="0"/>
              </a:rPr>
              <a:t>Bob Karschnia</a:t>
            </a:r>
          </a:p>
          <a:p>
            <a:r>
              <a:rPr lang="en-US" sz="800" b="1">
                <a:latin typeface="Arial" charset="0"/>
                <a:cs typeface="Arial" charset="0"/>
              </a:rPr>
              <a:t>Vice President</a:t>
            </a:r>
          </a:p>
          <a:p>
            <a:r>
              <a:rPr lang="en-US" sz="800" b="1">
                <a:latin typeface="Arial" charset="0"/>
                <a:cs typeface="Arial" charset="0"/>
              </a:rPr>
              <a:t>Wireless</a:t>
            </a:r>
          </a:p>
        </p:txBody>
      </p:sp>
      <p:pic>
        <p:nvPicPr>
          <p:cNvPr id="30" name="Picture 41" descr="Lisa Photo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170613" y="5276850"/>
            <a:ext cx="760412" cy="892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362" name="Line 42"/>
          <p:cNvSpPr>
            <a:spLocks noChangeShapeType="1"/>
          </p:cNvSpPr>
          <p:nvPr/>
        </p:nvSpPr>
        <p:spPr bwMode="auto">
          <a:xfrm flipH="1">
            <a:off x="698500" y="2057400"/>
            <a:ext cx="7670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4363" name="Line 44"/>
          <p:cNvSpPr>
            <a:spLocks noChangeShapeType="1"/>
          </p:cNvSpPr>
          <p:nvPr/>
        </p:nvSpPr>
        <p:spPr bwMode="auto">
          <a:xfrm>
            <a:off x="1892300" y="2057400"/>
            <a:ext cx="0" cy="152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4364" name="Line 46"/>
          <p:cNvSpPr>
            <a:spLocks noChangeShapeType="1"/>
          </p:cNvSpPr>
          <p:nvPr/>
        </p:nvSpPr>
        <p:spPr bwMode="auto">
          <a:xfrm>
            <a:off x="3267075" y="4114800"/>
            <a:ext cx="3276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4365" name="Rectangle 47"/>
          <p:cNvSpPr>
            <a:spLocks noChangeArrowheads="1"/>
          </p:cNvSpPr>
          <p:nvPr/>
        </p:nvSpPr>
        <p:spPr bwMode="auto">
          <a:xfrm>
            <a:off x="6959600" y="3222625"/>
            <a:ext cx="898525" cy="51276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lIns="91427" tIns="45714" rIns="91427" bIns="45714"/>
          <a:lstStyle/>
          <a:p>
            <a:r>
              <a:rPr lang="en-US" sz="800" b="1">
                <a:latin typeface="Arial" charset="0"/>
                <a:cs typeface="Arial" charset="0"/>
              </a:rPr>
              <a:t>Phil Bond</a:t>
            </a:r>
          </a:p>
          <a:p>
            <a:r>
              <a:rPr lang="en-US" sz="800" b="1">
                <a:latin typeface="Arial" charset="0"/>
                <a:cs typeface="Arial" charset="0"/>
              </a:rPr>
              <a:t>Vice President </a:t>
            </a:r>
          </a:p>
          <a:p>
            <a:r>
              <a:rPr lang="en-US" sz="800" b="1">
                <a:latin typeface="Arial" charset="0"/>
                <a:cs typeface="Arial" charset="0"/>
              </a:rPr>
              <a:t>MEA</a:t>
            </a:r>
          </a:p>
        </p:txBody>
      </p:sp>
      <p:sp>
        <p:nvSpPr>
          <p:cNvPr id="14366" name="Line 50"/>
          <p:cNvSpPr>
            <a:spLocks noChangeShapeType="1"/>
          </p:cNvSpPr>
          <p:nvPr/>
        </p:nvSpPr>
        <p:spPr bwMode="auto">
          <a:xfrm>
            <a:off x="3286125" y="5126038"/>
            <a:ext cx="0" cy="2667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14367" name="Text Box 49"/>
          <p:cNvSpPr txBox="1">
            <a:spLocks noChangeArrowheads="1"/>
          </p:cNvSpPr>
          <p:nvPr/>
        </p:nvSpPr>
        <p:spPr bwMode="auto">
          <a:xfrm>
            <a:off x="1450975" y="5619750"/>
            <a:ext cx="1390650" cy="47625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lIns="91427" tIns="45714" rIns="91427" bIns="45714"/>
          <a:lstStyle/>
          <a:p>
            <a:r>
              <a:rPr lang="en-US" sz="800" b="1">
                <a:latin typeface="Arial" charset="0"/>
                <a:cs typeface="Arial" charset="0"/>
              </a:rPr>
              <a:t>Tim Layer</a:t>
            </a:r>
          </a:p>
          <a:p>
            <a:r>
              <a:rPr lang="en-US" sz="800" b="1">
                <a:latin typeface="Arial" charset="0"/>
                <a:cs typeface="Arial" charset="0"/>
              </a:rPr>
              <a:t>Vice President</a:t>
            </a:r>
          </a:p>
          <a:p>
            <a:r>
              <a:rPr lang="en-US" sz="800" b="1">
                <a:latin typeface="Arial" charset="0"/>
                <a:cs typeface="Arial" charset="0"/>
              </a:rPr>
              <a:t>Quality &amp; Customer Care</a:t>
            </a:r>
          </a:p>
        </p:txBody>
      </p:sp>
      <p:sp>
        <p:nvSpPr>
          <p:cNvPr id="14368" name="Line 44"/>
          <p:cNvSpPr>
            <a:spLocks noChangeShapeType="1"/>
          </p:cNvSpPr>
          <p:nvPr/>
        </p:nvSpPr>
        <p:spPr bwMode="auto">
          <a:xfrm>
            <a:off x="701675" y="2047875"/>
            <a:ext cx="0" cy="152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pic>
        <p:nvPicPr>
          <p:cNvPr id="39" name="Picture 55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495800" y="1143000"/>
            <a:ext cx="752475" cy="8302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" name="Picture 40" descr="ShaunT.JPG"/>
          <p:cNvPicPr>
            <a:picLocks noChangeAspect="1"/>
          </p:cNvPicPr>
          <p:nvPr/>
        </p:nvPicPr>
        <p:blipFill>
          <a:blip r:embed="rId4" cstate="screen"/>
          <a:srcRect r="-2517"/>
          <a:stretch>
            <a:fillRect/>
          </a:stretch>
        </p:blipFill>
        <p:spPr>
          <a:xfrm>
            <a:off x="7997825" y="2181225"/>
            <a:ext cx="774700" cy="895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2" name="Picture 54" descr="photo_TimLayer_2003 (3)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917825" y="5265738"/>
            <a:ext cx="762000" cy="895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4" name="Picture 43" descr="JimPortrait2.jpg"/>
          <p:cNvPicPr/>
          <p:nvPr/>
        </p:nvPicPr>
        <p:blipFill>
          <a:blip r:embed="rId6" cstate="screen"/>
          <a:stretch>
            <a:fillRect/>
          </a:stretch>
        </p:blipFill>
        <p:spPr>
          <a:xfrm>
            <a:off x="6073775" y="2181225"/>
            <a:ext cx="685800" cy="927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374" name="Rectangle 8"/>
          <p:cNvSpPr>
            <a:spLocks noChangeArrowheads="1"/>
          </p:cNvSpPr>
          <p:nvPr/>
        </p:nvSpPr>
        <p:spPr bwMode="auto">
          <a:xfrm>
            <a:off x="2557463" y="3222625"/>
            <a:ext cx="1174750" cy="511175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7" tIns="45714" rIns="91427" bIns="45714"/>
          <a:lstStyle/>
          <a:p>
            <a:r>
              <a:rPr lang="en-US" sz="800" b="1">
                <a:latin typeface="Arial" charset="0"/>
                <a:cs typeface="Arial" charset="0"/>
              </a:rPr>
              <a:t>Nick Grant</a:t>
            </a:r>
          </a:p>
          <a:p>
            <a:r>
              <a:rPr lang="en-US" sz="800" b="1">
                <a:latin typeface="Arial" charset="0"/>
                <a:cs typeface="Arial" charset="0"/>
              </a:rPr>
              <a:t>VP &amp; GM</a:t>
            </a:r>
          </a:p>
          <a:p>
            <a:r>
              <a:rPr lang="en-US" sz="800" b="1">
                <a:latin typeface="Arial" charset="0"/>
                <a:cs typeface="Arial" charset="0"/>
              </a:rPr>
              <a:t>Worldwide Temperature</a:t>
            </a:r>
          </a:p>
          <a:p>
            <a:endParaRPr lang="en-US" sz="800" b="1">
              <a:latin typeface="Arial" charset="0"/>
              <a:cs typeface="Arial" charset="0"/>
            </a:endParaRPr>
          </a:p>
        </p:txBody>
      </p:sp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1527175" y="2181225"/>
            <a:ext cx="758825" cy="895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6" name="Picture 84" descr="HSPetersen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304800" y="3886200"/>
            <a:ext cx="708025" cy="895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377" name="Rectangle 9"/>
          <p:cNvSpPr>
            <a:spLocks noChangeArrowheads="1"/>
          </p:cNvSpPr>
          <p:nvPr/>
        </p:nvSpPr>
        <p:spPr bwMode="auto">
          <a:xfrm>
            <a:off x="104775" y="4843463"/>
            <a:ext cx="1162050" cy="512762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7" tIns="45714" rIns="91427" bIns="45714" anchor="ctr"/>
          <a:lstStyle/>
          <a:p>
            <a:endParaRPr lang="en-US" sz="800" b="1">
              <a:latin typeface="Arial" charset="0"/>
              <a:cs typeface="Arial" charset="0"/>
            </a:endParaRPr>
          </a:p>
          <a:p>
            <a:r>
              <a:rPr lang="en-US" sz="800" b="1">
                <a:latin typeface="Arial" charset="0"/>
                <a:cs typeface="Arial" charset="0"/>
              </a:rPr>
              <a:t>Henrik Petersen</a:t>
            </a:r>
          </a:p>
          <a:p>
            <a:r>
              <a:rPr lang="en-US" sz="800" b="1">
                <a:latin typeface="Arial" charset="0"/>
                <a:cs typeface="Arial" charset="0"/>
              </a:rPr>
              <a:t>VP &amp; GM</a:t>
            </a:r>
          </a:p>
          <a:p>
            <a:r>
              <a:rPr lang="en-US" sz="800" b="1">
                <a:latin typeface="Arial" charset="0"/>
                <a:cs typeface="Arial" charset="0"/>
              </a:rPr>
              <a:t>Marine Tank Mgmt.</a:t>
            </a:r>
          </a:p>
          <a:p>
            <a:endParaRPr lang="en-US" sz="800" b="1">
              <a:latin typeface="Arial" charset="0"/>
              <a:cs typeface="Arial" charset="0"/>
            </a:endParaRPr>
          </a:p>
        </p:txBody>
      </p:sp>
      <p:sp>
        <p:nvSpPr>
          <p:cNvPr id="14378" name="Line 44"/>
          <p:cNvSpPr>
            <a:spLocks noChangeShapeType="1"/>
          </p:cNvSpPr>
          <p:nvPr/>
        </p:nvSpPr>
        <p:spPr bwMode="auto">
          <a:xfrm flipH="1" flipV="1">
            <a:off x="685800" y="3733800"/>
            <a:ext cx="0" cy="152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pic>
        <p:nvPicPr>
          <p:cNvPr id="1079" name="Picture 50" descr="Shonka_HiRes_Color_1.jpg"/>
          <p:cNvPicPr>
            <a:picLocks noChangeAspect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2895600" y="4284663"/>
            <a:ext cx="754063" cy="885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83" name="Picture 6" descr="Nick Grant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2713038" y="2176463"/>
            <a:ext cx="792162" cy="925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89" name="Picture 70" descr="Roger_2011Apr19_OrgChart_2.jpg"/>
          <p:cNvPicPr>
            <a:picLocks noChangeAspect="1"/>
          </p:cNvPicPr>
          <p:nvPr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4572000" y="4343400"/>
            <a:ext cx="754063" cy="928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90" name="Picture 75" descr="Yankauskas_2011_OrgChart_3.jpg"/>
          <p:cNvPicPr>
            <a:picLocks noChangeAspect="1"/>
          </p:cNvPicPr>
          <p:nvPr/>
        </p:nvPicPr>
        <p:blipFill>
          <a:blip r:embed="rId12" cstate="screen"/>
          <a:srcRect/>
          <a:stretch>
            <a:fillRect/>
          </a:stretch>
        </p:blipFill>
        <p:spPr bwMode="auto">
          <a:xfrm>
            <a:off x="6162675" y="4265613"/>
            <a:ext cx="765175" cy="955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5" name="Picture 64" descr="Bob Karschnia August 2010.jpg"/>
          <p:cNvPicPr>
            <a:picLocks noChangeAspect="1"/>
          </p:cNvPicPr>
          <p:nvPr/>
        </p:nvPicPr>
        <p:blipFill>
          <a:blip r:embed="rId13" cstate="screen"/>
          <a:srcRect/>
          <a:stretch>
            <a:fillRect/>
          </a:stretch>
        </p:blipFill>
        <p:spPr>
          <a:xfrm>
            <a:off x="3867150" y="2163763"/>
            <a:ext cx="833438" cy="930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6" name="Picture 65" descr="Phil Bond.png"/>
          <p:cNvPicPr>
            <a:picLocks noChangeAspect="1"/>
          </p:cNvPicPr>
          <p:nvPr/>
        </p:nvPicPr>
        <p:blipFill>
          <a:blip r:embed="rId14" cstate="screen"/>
          <a:srcRect/>
          <a:stretch>
            <a:fillRect/>
          </a:stretch>
        </p:blipFill>
        <p:spPr>
          <a:xfrm>
            <a:off x="7010400" y="2179638"/>
            <a:ext cx="830263" cy="9064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1" name="Picture 50" descr="Turner_2011_OrgChart_2.jpg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>
          <a:xfrm>
            <a:off x="5083175" y="2201863"/>
            <a:ext cx="771525" cy="914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2" name="Picture 55" descr="L:\MIS\Presentations\Photos\Jon_Stokes_large.jpg"/>
          <p:cNvPicPr>
            <a:picLocks noChangeAspect="1" noChangeArrowheads="1"/>
          </p:cNvPicPr>
          <p:nvPr/>
        </p:nvPicPr>
        <p:blipFill>
          <a:blip r:embed="rId16" cstate="screen"/>
          <a:srcRect/>
          <a:stretch>
            <a:fillRect/>
          </a:stretch>
        </p:blipFill>
        <p:spPr bwMode="auto">
          <a:xfrm>
            <a:off x="350838" y="2179638"/>
            <a:ext cx="746125" cy="9032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190500" algn="ctr" rotWithShape="0">
              <a:srgbClr val="000000">
                <a:alpha val="69804"/>
              </a:srgbClr>
            </a:outerShdw>
          </a:effectLst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GUlX3GgxEakYrjuJhG2Cg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K5UmCiSBkiQ1XccwGb7w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9gsCPhU70OeXRB4j7MRX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Y696blIUUSPVv08WhRD.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q.wjO_pE0aXAgZSznPoA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zdeYcgeXEqTHU1K0yt2D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uitwyYsdkiJbes5DxvK7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yoRHWzQNU2mxLPY9khK8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6BnleQPVkWcJcaHGzuQt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9sPSLHIZ0CEkG28lcHMLA"/>
</p:tagLst>
</file>

<file path=ppt/theme/theme1.xml><?xml version="1.0" encoding="utf-8"?>
<a:theme xmlns:a="http://schemas.openxmlformats.org/drawingml/2006/main" name="1_Blank Presentation">
  <a:themeElements>
    <a:clrScheme name="1_Blank Presentation 1">
      <a:dk1>
        <a:srgbClr val="0F245F"/>
      </a:dk1>
      <a:lt1>
        <a:srgbClr val="FFFFFF"/>
      </a:lt1>
      <a:dk2>
        <a:srgbClr val="0F245F"/>
      </a:dk2>
      <a:lt2>
        <a:srgbClr val="969696"/>
      </a:lt2>
      <a:accent1>
        <a:srgbClr val="009900"/>
      </a:accent1>
      <a:accent2>
        <a:srgbClr val="FF0000"/>
      </a:accent2>
      <a:accent3>
        <a:srgbClr val="FFFFFF"/>
      </a:accent3>
      <a:accent4>
        <a:srgbClr val="0B1D50"/>
      </a:accent4>
      <a:accent5>
        <a:srgbClr val="AACAAA"/>
      </a:accent5>
      <a:accent6>
        <a:srgbClr val="E70000"/>
      </a:accent6>
      <a:hlink>
        <a:srgbClr val="0099CC"/>
      </a:hlink>
      <a:folHlink>
        <a:srgbClr val="CC0066"/>
      </a:folHlink>
    </a:clrScheme>
    <a:fontScheme name="1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Blank Presentation 1">
        <a:dk1>
          <a:srgbClr val="0F245F"/>
        </a:dk1>
        <a:lt1>
          <a:srgbClr val="FFFFFF"/>
        </a:lt1>
        <a:dk2>
          <a:srgbClr val="0F245F"/>
        </a:dk2>
        <a:lt2>
          <a:srgbClr val="969696"/>
        </a:lt2>
        <a:accent1>
          <a:srgbClr val="009900"/>
        </a:accent1>
        <a:accent2>
          <a:srgbClr val="FF0000"/>
        </a:accent2>
        <a:accent3>
          <a:srgbClr val="FFFFFF"/>
        </a:accent3>
        <a:accent4>
          <a:srgbClr val="0B1D50"/>
        </a:accent4>
        <a:accent5>
          <a:srgbClr val="AACAAA"/>
        </a:accent5>
        <a:accent6>
          <a:srgbClr val="E70000"/>
        </a:accent6>
        <a:hlink>
          <a:srgbClr val="0099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R">
  <a:themeElements>
    <a:clrScheme name="1_SR 1">
      <a:dk1>
        <a:srgbClr val="0F245F"/>
      </a:dk1>
      <a:lt1>
        <a:srgbClr val="FFFFFF"/>
      </a:lt1>
      <a:dk2>
        <a:srgbClr val="0F245F"/>
      </a:dk2>
      <a:lt2>
        <a:srgbClr val="969696"/>
      </a:lt2>
      <a:accent1>
        <a:srgbClr val="009900"/>
      </a:accent1>
      <a:accent2>
        <a:srgbClr val="FF0000"/>
      </a:accent2>
      <a:accent3>
        <a:srgbClr val="FFFFFF"/>
      </a:accent3>
      <a:accent4>
        <a:srgbClr val="0B1D50"/>
      </a:accent4>
      <a:accent5>
        <a:srgbClr val="AACAAA"/>
      </a:accent5>
      <a:accent6>
        <a:srgbClr val="E70000"/>
      </a:accent6>
      <a:hlink>
        <a:srgbClr val="0099CC"/>
      </a:hlink>
      <a:folHlink>
        <a:srgbClr val="CC0066"/>
      </a:folHlink>
    </a:clrScheme>
    <a:fontScheme name="1_S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2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2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SR 1">
        <a:dk1>
          <a:srgbClr val="0F245F"/>
        </a:dk1>
        <a:lt1>
          <a:srgbClr val="FFFFFF"/>
        </a:lt1>
        <a:dk2>
          <a:srgbClr val="0F245F"/>
        </a:dk2>
        <a:lt2>
          <a:srgbClr val="969696"/>
        </a:lt2>
        <a:accent1>
          <a:srgbClr val="009900"/>
        </a:accent1>
        <a:accent2>
          <a:srgbClr val="FF0000"/>
        </a:accent2>
        <a:accent3>
          <a:srgbClr val="FFFFFF"/>
        </a:accent3>
        <a:accent4>
          <a:srgbClr val="0B1D50"/>
        </a:accent4>
        <a:accent5>
          <a:srgbClr val="AACAAA"/>
        </a:accent5>
        <a:accent6>
          <a:srgbClr val="E70000"/>
        </a:accent6>
        <a:hlink>
          <a:srgbClr val="0099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RTR_White</Template>
  <TotalTime>36185</TotalTime>
  <Words>1567</Words>
  <Application>Microsoft Office PowerPoint</Application>
  <PresentationFormat>On-screen Show (4:3)</PresentationFormat>
  <Paragraphs>516</Paragraphs>
  <Slides>37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5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1_Blank Presentation</vt:lpstr>
      <vt:lpstr>1_SR</vt:lpstr>
      <vt:lpstr>Chart</vt:lpstr>
      <vt:lpstr>Worksheet</vt:lpstr>
      <vt:lpstr>Bitmap Image</vt:lpstr>
      <vt:lpstr>Photo Editor Photo</vt:lpstr>
      <vt:lpstr>Clip</vt:lpstr>
      <vt:lpstr>Rosemount Tank Radar</vt:lpstr>
      <vt:lpstr>Emerson At-a-Glance</vt:lpstr>
      <vt:lpstr>Emerson. Creating Technology and  Solutions for a World in Action</vt:lpstr>
      <vt:lpstr>Emerson Process Management </vt:lpstr>
      <vt:lpstr>Emerson Process Management: 2010 At-a-Glance</vt:lpstr>
      <vt:lpstr>Emerson Organization Overview</vt:lpstr>
      <vt:lpstr>Slide 7</vt:lpstr>
      <vt:lpstr>Rosemount History</vt:lpstr>
      <vt:lpstr>Rosemount’s Strategic Leadership Team</vt:lpstr>
      <vt:lpstr>Rosemount Product Offering</vt:lpstr>
      <vt:lpstr>Rosemount’s Global Facilities </vt:lpstr>
      <vt:lpstr>Level &amp; Marine Within the Emerson Organization</vt:lpstr>
      <vt:lpstr>Level &amp; Marine Covers the World</vt:lpstr>
      <vt:lpstr>Rosemount Level</vt:lpstr>
      <vt:lpstr>Marine Tank Management</vt:lpstr>
      <vt:lpstr>Three Primary Markets</vt:lpstr>
      <vt:lpstr>We provide to many leading companies</vt:lpstr>
      <vt:lpstr>Rosemount Tank Radar</vt:lpstr>
      <vt:lpstr>Long term growth</vt:lpstr>
      <vt:lpstr>We Have Strong Competitive Positions in All Key Areas, and Room to Grow</vt:lpstr>
      <vt:lpstr>We Have Strong Competitive Positions in All Key Areas, and Room to Grow</vt:lpstr>
      <vt:lpstr>Origin</vt:lpstr>
      <vt:lpstr>Major Product Development History</vt:lpstr>
      <vt:lpstr>Tank Gauging System Overview</vt:lpstr>
      <vt:lpstr>Process Level System Overview</vt:lpstr>
      <vt:lpstr>Marine Tank Management (MTM)</vt:lpstr>
      <vt:lpstr>Radar Level Gauging</vt:lpstr>
      <vt:lpstr>Radar Measurement Principles</vt:lpstr>
      <vt:lpstr>Slide 29</vt:lpstr>
      <vt:lpstr>TankRadar - Accuracy Verification</vt:lpstr>
      <vt:lpstr>Shaping the Future Through Innovation</vt:lpstr>
      <vt:lpstr>Business Vision &amp; Mission</vt:lpstr>
      <vt:lpstr>Company Values</vt:lpstr>
      <vt:lpstr>Company Values (cont.)</vt:lpstr>
      <vt:lpstr>Certified Supplier</vt:lpstr>
      <vt:lpstr>Rosemount Tank Radar Quality Policy</vt:lpstr>
      <vt:lpstr>Environmental Policy (extract)</vt:lpstr>
    </vt:vector>
  </TitlesOfParts>
  <Company>SAAB Marine Electronics AB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likris</dc:creator>
  <cp:lastModifiedBy>lkristiansson</cp:lastModifiedBy>
  <cp:revision>561</cp:revision>
  <cp:lastPrinted>2001-09-24T12:31:50Z</cp:lastPrinted>
  <dcterms:created xsi:type="dcterms:W3CDTF">2001-08-09T08:28:51Z</dcterms:created>
  <dcterms:modified xsi:type="dcterms:W3CDTF">2011-06-14T13:31:56Z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roved">
    <vt:lpwstr> </vt:lpwstr>
  </property>
  <property fmtid="{D5CDD505-2E9C-101B-9397-08002B2CF9AE}" pid="3" name="IssuedBy">
    <vt:lpwstr> </vt:lpwstr>
  </property>
  <property fmtid="{D5CDD505-2E9C-101B-9397-08002B2CF9AE}" pid="4" name="DeptIssuing">
    <vt:lpwstr> </vt:lpwstr>
  </property>
  <property fmtid="{D5CDD505-2E9C-101B-9397-08002B2CF9AE}" pid="5" name="Issue">
    <vt:lpwstr>1</vt:lpwstr>
  </property>
  <property fmtid="{D5CDD505-2E9C-101B-9397-08002B2CF9AE}" pid="6" name="DocumentType">
    <vt:lpwstr> </vt:lpwstr>
  </property>
  <property fmtid="{D5CDD505-2E9C-101B-9397-08002B2CF9AE}" pid="7" name="InfoClass">
    <vt:lpwstr>I</vt:lpwstr>
  </property>
  <property fmtid="{D5CDD505-2E9C-101B-9397-08002B2CF9AE}" pid="8" name="Date">
    <vt:lpwstr> </vt:lpwstr>
  </property>
  <property fmtid="{D5CDD505-2E9C-101B-9397-08002B2CF9AE}" pid="9" name="Time">
    <vt:lpwstr> </vt:lpwstr>
  </property>
  <property fmtid="{D5CDD505-2E9C-101B-9397-08002B2CF9AE}" pid="10" name="TitleIssuer">
    <vt:lpwstr> </vt:lpwstr>
  </property>
  <property fmtid="{D5CDD505-2E9C-101B-9397-08002B2CF9AE}" pid="11" name="Phone">
    <vt:lpwstr> </vt:lpwstr>
  </property>
  <property fmtid="{D5CDD505-2E9C-101B-9397-08002B2CF9AE}" pid="12" name="Email">
    <vt:lpwstr> </vt:lpwstr>
  </property>
  <property fmtid="{D5CDD505-2E9C-101B-9397-08002B2CF9AE}" pid="13" name="HardCopy">
    <vt:lpwstr> </vt:lpwstr>
  </property>
  <property fmtid="{D5CDD505-2E9C-101B-9397-08002B2CF9AE}" pid="14" name="Keywords">
    <vt:lpwstr> </vt:lpwstr>
  </property>
  <property fmtid="{D5CDD505-2E9C-101B-9397-08002B2CF9AE}" pid="15" name="StoredAt">
    <vt:lpwstr> </vt:lpwstr>
  </property>
  <property fmtid="{D5CDD505-2E9C-101B-9397-08002B2CF9AE}" pid="16" name="RegNo">
    <vt:lpwstr> </vt:lpwstr>
  </property>
</Properties>
</file>